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776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8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c5402336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ac54023367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ac54023367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04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9d282f57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a9d282f57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a9d282f57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c5402336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ac54023367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ac54023367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47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c733765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ac733765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ac733765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145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c5132ee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ac5132ee7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ac5132ee7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33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c5402336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ac54023367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ac54023367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13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234120fde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a234120fd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493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9d282f57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a9d282f57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a9d282f57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98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b214c2709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ab214c270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846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9d282f57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a9d282f57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a9d282f571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59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9d282f5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a9d282f57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a9d282f57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546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b214c270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b214c2709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ab214c2709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72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33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c5132ee7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ac5132ee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519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234120f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a234120f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a234120f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06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234120fde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a234120fd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757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b3385936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ab3385936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ab3385936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46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c5402336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ac5402336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ac5402336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1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5402336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ac54023367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ac54023367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63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b338593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ab3385936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ab3385936e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50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740040" y="2454882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6901" y="5598692"/>
            <a:ext cx="2001350" cy="56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RTADA 1">
  <p:cSld name="2_PORTADA 1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740040" y="2060575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ORTADA 1">
  <p:cSld name="6_PORTADA 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5819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 1">
  <p:cSld name="1_PORTADA 1">
    <p:bg>
      <p:bgPr>
        <a:solidFill>
          <a:schemeClr val="accen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2423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RTADA 1">
  <p:cSld name="2_PORTADA 1">
    <p:bg>
      <p:bgPr>
        <a:solidFill>
          <a:schemeClr val="accen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2423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ORTADA 1">
  <p:cSld name="3_PORTADA 1">
    <p:bg>
      <p:bgPr>
        <a:solidFill>
          <a:schemeClr val="accent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2423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ORTADA 1">
  <p:cSld name="4_PORTADA 1"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2423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ORTADA 1">
  <p:cSld name="5_PORTADA 1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5819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ORTADA 1">
  <p:cSld name="7_PORTADA 1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5819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ORTADA 1">
  <p:cSld name="8_PORTADA 1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886" y="2798261"/>
            <a:ext cx="3366341" cy="8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752" y="5475819"/>
            <a:ext cx="2318497" cy="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2">
  <p:cSld name="Cover02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40040" y="2454882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6901" y="5598692"/>
            <a:ext cx="2001350" cy="56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4">
  <p:cSld name="Cover04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40040" y="2454882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2538" y="5601213"/>
            <a:ext cx="1992457" cy="5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5">
  <p:cSld name="Cover05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40040" y="2454882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2538" y="5601213"/>
            <a:ext cx="1992457" cy="5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6">
  <p:cSld name="Cover06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40040" y="2454882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2538" y="5601213"/>
            <a:ext cx="1992457" cy="5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7">
  <p:cSld name="Cover07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40040" y="2454882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2538" y="5601213"/>
            <a:ext cx="1992457" cy="5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8">
  <p:cSld name="Cover08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407988" y="368300"/>
            <a:ext cx="74517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40041" y="2454882"/>
            <a:ext cx="5813160" cy="119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2538" y="5601213"/>
            <a:ext cx="1992457" cy="5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09">
  <p:cSld name="Cover09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407988" y="368300"/>
            <a:ext cx="7451725" cy="612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711" y="982190"/>
            <a:ext cx="1850756" cy="45614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740040" y="5554663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40041" y="2454882"/>
            <a:ext cx="5813160" cy="119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6901" y="5598692"/>
            <a:ext cx="2001350" cy="56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 1">
  <p:cSld name="1_PORTADA 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407988" y="368300"/>
            <a:ext cx="11376025" cy="61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40040" y="2060575"/>
            <a:ext cx="8228735" cy="116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5" pos="2729">
          <p15:clr>
            <a:srgbClr val="F26B43"/>
          </p15:clr>
        </p15:guide>
        <p15:guide id="6" pos="2479">
          <p15:clr>
            <a:srgbClr val="F26B43"/>
          </p15:clr>
        </p15:guide>
        <p15:guide id="7" pos="4951">
          <p15:clr>
            <a:srgbClr val="F26B43"/>
          </p15:clr>
        </p15:guide>
        <p15:guide id="8" pos="5201">
          <p15:clr>
            <a:srgbClr val="F26B43"/>
          </p15:clr>
        </p15:guide>
        <p15:guide id="9" orient="horz" pos="2296">
          <p15:clr>
            <a:srgbClr val="F26B43"/>
          </p15:clr>
        </p15:guide>
        <p15:guide id="10" orient="horz" pos="2024">
          <p15:clr>
            <a:srgbClr val="F26B43"/>
          </p15:clr>
        </p15:guide>
        <p15:guide id="11" orient="horz" pos="1298">
          <p15:clr>
            <a:srgbClr val="F26B43"/>
          </p15:clr>
        </p15:guide>
        <p15:guide id="12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5" pos="2729">
          <p15:clr>
            <a:srgbClr val="F26B43"/>
          </p15:clr>
        </p15:guide>
        <p15:guide id="6" pos="2479">
          <p15:clr>
            <a:srgbClr val="F26B43"/>
          </p15:clr>
        </p15:guide>
        <p15:guide id="7" pos="4951">
          <p15:clr>
            <a:srgbClr val="F26B43"/>
          </p15:clr>
        </p15:guide>
        <p15:guide id="8" pos="5201">
          <p15:clr>
            <a:srgbClr val="F26B43"/>
          </p15:clr>
        </p15:guide>
        <p15:guide id="9" orient="horz" pos="2296">
          <p15:clr>
            <a:srgbClr val="F26B43"/>
          </p15:clr>
        </p15:guide>
        <p15:guide id="10" orient="horz" pos="2024">
          <p15:clr>
            <a:srgbClr val="F26B43"/>
          </p15:clr>
        </p15:guide>
        <p15:guide id="11" orient="horz" pos="1298">
          <p15:clr>
            <a:srgbClr val="F26B43"/>
          </p15:clr>
        </p15:guide>
        <p15:guide id="12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312264267_The_Blended_Learning_Environment_A_Viable_Alternative_for_Special_Needs_Students" TargetMode="External"/><Relationship Id="rId3" Type="http://schemas.openxmlformats.org/officeDocument/2006/relationships/image" Target="../media/image8.gif"/><Relationship Id="rId7" Type="http://schemas.openxmlformats.org/officeDocument/2006/relationships/hyperlink" Target="https://specialeducareers.com/resources/blog/5-reasons-why-blended-learning-is-right-for-special-education-students#:~:text=Blended%20Learning%20focuses%20on%20mastery,environment%20due%20to%20this%20similari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ylib.net/doc/5403405/blended-problem-based-learning---hci" TargetMode="External"/><Relationship Id="rId5" Type="http://schemas.openxmlformats.org/officeDocument/2006/relationships/hyperlink" Target="https://helpfulprofessor.com/metacognitive-strategies/" TargetMode="External"/><Relationship Id="rId10" Type="http://schemas.openxmlformats.org/officeDocument/2006/relationships/hyperlink" Target="https://www.kpu.ca/sites/default/files/Teaching%20and%20Learning/TD.5.2.6.Massoud_etal_Blended_Learning_to_Foster_Education.pdf" TargetMode="External"/><Relationship Id="rId4" Type="http://schemas.openxmlformats.org/officeDocument/2006/relationships/hyperlink" Target="https://ciel.viu.ca/teaching-learning-pedagogy/designing-your-course/how-learning-works/ten-metacognitive-teaching-strategies" TargetMode="External"/><Relationship Id="rId9" Type="http://schemas.openxmlformats.org/officeDocument/2006/relationships/hyperlink" Target="https://michiganvirtual.org/research/publications/supporting-students-with-disabilities-in-k-12-online-and-blended-learn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nacknation.com/blog/icebreaker-jok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40365" y="1476635"/>
            <a:ext cx="105141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/>
              <a:t>Blended Learning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endParaRPr sz="2800"/>
          </a:p>
        </p:txBody>
      </p:sp>
      <p:sp>
        <p:nvSpPr>
          <p:cNvPr id="105" name="Google Shape;105;p21"/>
          <p:cNvSpPr txBox="1"/>
          <p:nvPr/>
        </p:nvSpPr>
        <p:spPr>
          <a:xfrm>
            <a:off x="740040" y="5707062"/>
            <a:ext cx="3003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Washington, 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November 19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8840" y="2485860"/>
            <a:ext cx="3497165" cy="349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510525" y="797093"/>
            <a:ext cx="10514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Tips for Blended Learning</a:t>
            </a:r>
            <a:endParaRPr sz="2800" b="1"/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690150" y="1592100"/>
            <a:ext cx="89268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Each session:</a:t>
            </a:r>
            <a:endParaRPr sz="2400" b="1">
              <a:solidFill>
                <a:schemeClr val="accent5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Introduction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Development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Closure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Evaluation</a:t>
            </a:r>
            <a:endParaRPr sz="24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Connection “Dialogue”</a:t>
            </a:r>
            <a:r>
              <a:rPr lang="en-US" sz="2400">
                <a:solidFill>
                  <a:schemeClr val="accent5"/>
                </a:solidFill>
              </a:rPr>
              <a:t>: within him/herself, with material (solving activities or graphic organizers), with peers, with community (interaction)</a:t>
            </a: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3483" y="2314800"/>
            <a:ext cx="2052250" cy="20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690450" y="1864950"/>
            <a:ext cx="8387700" cy="3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Asynchronous activities:</a:t>
            </a:r>
            <a:r>
              <a:rPr lang="en-US" sz="2400">
                <a:solidFill>
                  <a:schemeClr val="accent5"/>
                </a:solidFill>
              </a:rPr>
              <a:t>  first select learning goal, then what he/she has to do, careful planning, a guide for the student (if young, for the parents), estimate time, don´t ask for what cannot be evaluated.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Parents:</a:t>
            </a:r>
            <a:r>
              <a:rPr lang="en-US" sz="2400">
                <a:solidFill>
                  <a:schemeClr val="accent5"/>
                </a:solidFill>
              </a:rPr>
              <a:t> training, coaching, follow-up</a:t>
            </a: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7300" y="2020175"/>
            <a:ext cx="2385850" cy="23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793225" y="1531625"/>
            <a:ext cx="102951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Metacognition </a:t>
            </a:r>
            <a:r>
              <a:rPr lang="en-US" sz="2400">
                <a:solidFill>
                  <a:schemeClr val="accent5"/>
                </a:solidFill>
              </a:rPr>
              <a:t>is thinking about </a:t>
            </a:r>
            <a:r>
              <a:rPr lang="en-US" sz="2400" b="1">
                <a:solidFill>
                  <a:schemeClr val="accent5"/>
                </a:solidFill>
              </a:rPr>
              <a:t>how </a:t>
            </a:r>
            <a:r>
              <a:rPr lang="en-US" sz="2400">
                <a:solidFill>
                  <a:schemeClr val="accent5"/>
                </a:solidFill>
              </a:rPr>
              <a:t>you think and learn: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Self-questioning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Meditation -- mindfulness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Identify strengths and weaknesses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Graphic organizers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Active reading strategies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Planning ahead</a:t>
            </a:r>
            <a:endParaRPr sz="2400">
              <a:solidFill>
                <a:schemeClr val="accent5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2225" y="2248338"/>
            <a:ext cx="2793125" cy="27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499125" y="1449000"/>
            <a:ext cx="103635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5 Reasons why Blended Learning is Right for Special Education Students</a:t>
            </a:r>
            <a:r>
              <a:rPr lang="en-US" sz="2400">
                <a:solidFill>
                  <a:schemeClr val="accent5"/>
                </a:solidFill>
              </a:rPr>
              <a:t>:</a:t>
            </a:r>
            <a:endParaRPr sz="2400">
              <a:solidFill>
                <a:schemeClr val="accent5"/>
              </a:solidFill>
            </a:endParaRPr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○"/>
            </a:pPr>
            <a:r>
              <a:rPr lang="en-US" sz="2200">
                <a:solidFill>
                  <a:schemeClr val="accent5"/>
                </a:solidFill>
              </a:rPr>
              <a:t>Facilitates Small Group Instruction</a:t>
            </a:r>
            <a:endParaRPr sz="2200">
              <a:solidFill>
                <a:schemeClr val="accent5"/>
              </a:solidFill>
            </a:endParaRPr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○"/>
            </a:pPr>
            <a:r>
              <a:rPr lang="en-US" sz="2200">
                <a:solidFill>
                  <a:schemeClr val="accent5"/>
                </a:solidFill>
              </a:rPr>
              <a:t>Provides Tailored Instruction (they work at their own pace)</a:t>
            </a:r>
            <a:endParaRPr sz="2200">
              <a:solidFill>
                <a:schemeClr val="accent5"/>
              </a:solidFill>
            </a:endParaRPr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○"/>
            </a:pPr>
            <a:r>
              <a:rPr lang="en-US" sz="2200">
                <a:solidFill>
                  <a:schemeClr val="accent5"/>
                </a:solidFill>
              </a:rPr>
              <a:t>Engaging, ownership of their learning, motivation</a:t>
            </a:r>
            <a:endParaRPr sz="2200">
              <a:solidFill>
                <a:schemeClr val="accent5"/>
              </a:solidFill>
            </a:endParaRPr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○"/>
            </a:pPr>
            <a:r>
              <a:rPr lang="en-US" sz="2200">
                <a:solidFill>
                  <a:schemeClr val="accent5"/>
                </a:solidFill>
              </a:rPr>
              <a:t>Creates a Culture of Differentiation</a:t>
            </a:r>
            <a:endParaRPr sz="2200">
              <a:solidFill>
                <a:schemeClr val="accent5"/>
              </a:solidFill>
            </a:endParaRPr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○"/>
            </a:pPr>
            <a:r>
              <a:rPr lang="en-US" sz="2200">
                <a:solidFill>
                  <a:schemeClr val="accent5"/>
                </a:solidFill>
              </a:rPr>
              <a:t>Mastery-Based Learning</a:t>
            </a:r>
            <a:endParaRPr sz="22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200">
                <a:solidFill>
                  <a:schemeClr val="accent5"/>
                </a:solidFill>
              </a:rPr>
              <a:t>Express their individuality in their work (no peer pressur</a:t>
            </a:r>
            <a:r>
              <a:rPr lang="en-US" sz="2400">
                <a:solidFill>
                  <a:schemeClr val="accent5"/>
                </a:solidFill>
              </a:rPr>
              <a:t>e)</a:t>
            </a:r>
            <a:endParaRPr sz="2400">
              <a:solidFill>
                <a:schemeClr val="accent5"/>
              </a:solidFill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8383" y="2327925"/>
            <a:ext cx="2052250" cy="20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/>
          <p:nvPr/>
        </p:nvSpPr>
        <p:spPr>
          <a:xfrm>
            <a:off x="631350" y="1557200"/>
            <a:ext cx="11152800" cy="3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●"/>
            </a:pPr>
            <a:r>
              <a:rPr lang="en-US" sz="2200">
                <a:solidFill>
                  <a:schemeClr val="accent5"/>
                </a:solidFill>
              </a:rPr>
              <a:t>“</a:t>
            </a:r>
            <a:r>
              <a:rPr lang="en-US" sz="2300">
                <a:solidFill>
                  <a:schemeClr val="accent5"/>
                </a:solidFill>
              </a:rPr>
              <a:t>Large learning gains when traditional face-to-face guidance from the teacher, in conjunction with the benefits of virtual supplemental materials designed to</a:t>
            </a:r>
            <a:r>
              <a:rPr lang="en-US" sz="2300" b="1">
                <a:solidFill>
                  <a:schemeClr val="accent5"/>
                </a:solidFill>
              </a:rPr>
              <a:t> reinforce instruction</a:t>
            </a:r>
            <a:r>
              <a:rPr lang="en-US" sz="2300">
                <a:solidFill>
                  <a:schemeClr val="accent5"/>
                </a:solidFill>
              </a:rPr>
              <a:t>” (Bateman &amp; Soifer, 2015).</a:t>
            </a:r>
            <a:endParaRPr sz="23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●"/>
            </a:pPr>
            <a:r>
              <a:rPr lang="en-US" sz="2200">
                <a:solidFill>
                  <a:schemeClr val="accent5"/>
                </a:solidFill>
              </a:rPr>
              <a:t>“The blended classroom has demonstrated effectiveness in teaching core concepts and increasing the overall assessment of students with special needs and learning disabilities”-Journal of Education and Training Studies Vol.5, No 2; Feb 2017. </a:t>
            </a:r>
            <a:endParaRPr sz="22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5">
            <a:alphaModFix/>
          </a:blip>
          <a:srcRect t="25661" r="8684"/>
          <a:stretch/>
        </p:blipFill>
        <p:spPr>
          <a:xfrm>
            <a:off x="4148875" y="984350"/>
            <a:ext cx="5191200" cy="5321100"/>
          </a:xfrm>
          <a:prstGeom prst="flowChartOr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628850" y="2475950"/>
            <a:ext cx="33996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accent5"/>
                </a:solidFill>
              </a:rPr>
              <a:t>Remember who is the most important.</a:t>
            </a:r>
            <a:endParaRPr sz="37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6" descr="OAS :: Mai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2123100" y="1018050"/>
            <a:ext cx="68229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Closure</a:t>
            </a:r>
            <a:endParaRPr sz="2800" b="1"/>
          </a:p>
        </p:txBody>
      </p:sp>
      <p:sp>
        <p:nvSpPr>
          <p:cNvPr id="246" name="Google Shape;246;p36"/>
          <p:cNvSpPr txBox="1"/>
          <p:nvPr/>
        </p:nvSpPr>
        <p:spPr>
          <a:xfrm>
            <a:off x="675400" y="2060575"/>
            <a:ext cx="8810100" cy="3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Char char="●"/>
            </a:pPr>
            <a:r>
              <a:rPr lang="en-US" sz="2600">
                <a:solidFill>
                  <a:schemeClr val="accent5"/>
                </a:solidFill>
              </a:rPr>
              <a:t>Draw and color the most important messages or lessons you are taking from the workshops. </a:t>
            </a:r>
            <a:endParaRPr sz="2600">
              <a:solidFill>
                <a:schemeClr val="accent5"/>
              </a:solidFill>
            </a:endParaRPr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Char char="○"/>
            </a:pPr>
            <a:r>
              <a:rPr lang="en-US" sz="2600">
                <a:solidFill>
                  <a:schemeClr val="accent5"/>
                </a:solidFill>
              </a:rPr>
              <a:t> Uso a white sheet of paper and color with markers/color pencils. </a:t>
            </a:r>
            <a:endParaRPr sz="2600">
              <a:solidFill>
                <a:schemeClr val="accent5"/>
              </a:solidFill>
            </a:endParaRPr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○"/>
            </a:pPr>
            <a:r>
              <a:rPr lang="en-US" sz="2600">
                <a:solidFill>
                  <a:schemeClr val="accent5"/>
                </a:solidFill>
              </a:rPr>
              <a:t>Share with all of us.</a:t>
            </a:r>
            <a:r>
              <a:rPr lang="en-US" sz="2500">
                <a:solidFill>
                  <a:schemeClr val="accent5"/>
                </a:solidFill>
              </a:rPr>
              <a:t> </a:t>
            </a:r>
            <a:endParaRPr sz="2500">
              <a:solidFill>
                <a:schemeClr val="accent5"/>
              </a:solidFill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5188" y="2117570"/>
            <a:ext cx="2401700" cy="24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648075" y="1477831"/>
            <a:ext cx="10514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Sharing time</a:t>
            </a:r>
            <a:endParaRPr sz="2800" b="1"/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752" y="2504056"/>
            <a:ext cx="3268744" cy="3268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8" descr="OAS :: Mai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640175" y="1143075"/>
            <a:ext cx="10684800" cy="55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5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https://ciel.viu.ca/teaching-learning-pedagogy/designing-your-course/how-learning-works/ten-metacognitive-teaching-strategies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https://helpfulprofessor.com/metacognitive-strategies/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https://studylib.net/doc/5403405/blended-problem-based-learning---hci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chemeClr val="accent5"/>
                </a:solidFill>
              </a:rPr>
              <a:t>I</a:t>
            </a:r>
            <a:r>
              <a:rPr lang="en-US" sz="1800" b="1" i="1">
                <a:solidFill>
                  <a:schemeClr val="accent5"/>
                </a:solidFill>
              </a:rPr>
              <a:t>nformation on Special Education and Blended Learning:</a:t>
            </a:r>
            <a:endParaRPr sz="1800" b="1" i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https://specialeducareers.com/resources/blog/5-reasons-why-blended-learning-is-right-for-special-education-students#:~:text=Blended%20Learning%20focuses%20on%20mastery,environment%20due%20to%20this%20similarity</a:t>
            </a:r>
            <a:r>
              <a:rPr lang="en-US" sz="1800">
                <a:solidFill>
                  <a:schemeClr val="accent5"/>
                </a:solidFill>
              </a:rPr>
              <a:t>.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https://www.researchgate.net/publication/312264267_The_Blended_Learning_Environment_A_Viable_Alternative_for_Special_Needs_Students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https://michiganvirtual.org/research/publications/supporting-students-with-disabilities-in-k-12-online-and-blended-learning/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https://www.kpu.ca/sites/default/files/Teaching%20and%20Learning/TD.5.2.6.Massoud_etal_Blended_Learning_to_Foster_Education.pdf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41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41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/>
            </a:r>
            <a:br>
              <a:rPr lang="en-US" sz="2100"/>
            </a:br>
            <a:r>
              <a:rPr lang="en-US" sz="3600" b="1">
                <a:solidFill>
                  <a:srgbClr val="002060"/>
                </a:solidFill>
              </a:rPr>
              <a:t/>
            </a:r>
            <a:br>
              <a:rPr lang="en-US" sz="3600" b="1">
                <a:solidFill>
                  <a:srgbClr val="002060"/>
                </a:solidFill>
              </a:rPr>
            </a:br>
            <a:endParaRPr sz="3600">
              <a:solidFill>
                <a:srgbClr val="002060"/>
              </a:solidFill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4022075" y="617475"/>
            <a:ext cx="39210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500" b="1">
                <a:solidFill>
                  <a:schemeClr val="dk1"/>
                </a:solidFill>
              </a:rPr>
              <a:t>Resources: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687475" y="1865600"/>
            <a:ext cx="105141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5"/>
                </a:solidFill>
              </a:rPr>
              <a:t>Please answer this questionnaire</a:t>
            </a:r>
            <a:endParaRPr sz="3600"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600" b="1">
                <a:solidFill>
                  <a:schemeClr val="accent5"/>
                </a:solidFill>
              </a:rPr>
              <a:t>http://gg.gg/n1s1t</a:t>
            </a:r>
            <a:endParaRPr sz="3600">
              <a:solidFill>
                <a:schemeClr val="accent5"/>
              </a:solidFill>
            </a:endParaRPr>
          </a:p>
        </p:txBody>
      </p:sp>
      <p:pic>
        <p:nvPicPr>
          <p:cNvPr id="270" name="Google Shape;27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6150" y="3429000"/>
            <a:ext cx="2435775" cy="25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235663" y="1942750"/>
            <a:ext cx="2932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/>
              <a:t>Agenda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endParaRPr sz="2800"/>
          </a:p>
        </p:txBody>
      </p:sp>
      <p:sp>
        <p:nvSpPr>
          <p:cNvPr id="115" name="Google Shape;115;p22"/>
          <p:cNvSpPr txBox="1"/>
          <p:nvPr/>
        </p:nvSpPr>
        <p:spPr>
          <a:xfrm>
            <a:off x="740040" y="5707062"/>
            <a:ext cx="3003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Washington, 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November 1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732700" y="1837650"/>
            <a:ext cx="8408400" cy="43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>
                <a:solidFill>
                  <a:schemeClr val="accent5"/>
                </a:solidFill>
              </a:rPr>
              <a:t>Open Mic Virtual Icebreaker</a:t>
            </a:r>
            <a:endParaRPr sz="2800">
              <a:solidFill>
                <a:schemeClr val="accent5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Lesson for 5th:</a:t>
            </a:r>
            <a:r>
              <a:rPr lang="en-US" sz="2800">
                <a:solidFill>
                  <a:schemeClr val="accent5"/>
                </a:solidFill>
              </a:rPr>
              <a:t>  Don’t feed the phish</a:t>
            </a:r>
            <a:endParaRPr sz="2800">
              <a:solidFill>
                <a:schemeClr val="accent5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5"/>
                </a:solidFill>
              </a:rPr>
              <a:t>	</a:t>
            </a:r>
            <a:r>
              <a:rPr lang="en-US" sz="2800">
                <a:solidFill>
                  <a:schemeClr val="accent5"/>
                </a:solidFill>
              </a:rPr>
              <a:t>Team work</a:t>
            </a:r>
            <a:endParaRPr sz="2800">
              <a:solidFill>
                <a:schemeClr val="accent5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</a:rPr>
              <a:t>    	Sharing</a:t>
            </a:r>
            <a:endParaRPr sz="2800">
              <a:solidFill>
                <a:schemeClr val="accent5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</a:rPr>
              <a:t>     Reflection about lesson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Tips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Closure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Questionnaire</a:t>
            </a:r>
            <a:endParaRPr sz="2800" b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1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663" y="2753375"/>
            <a:ext cx="1624826" cy="162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475" y="923588"/>
            <a:ext cx="6365776" cy="47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 descr="OAS :: Mai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1010425" y="1801050"/>
            <a:ext cx="8639400" cy="4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9300" lvl="0" indent="-3651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50"/>
              <a:buFont typeface="Arial"/>
              <a:buChar char="❏"/>
            </a:pPr>
            <a:r>
              <a:rPr lang="en-US" sz="2150" b="1">
                <a:solidFill>
                  <a:schemeClr val="accent5"/>
                </a:solidFill>
                <a:highlight>
                  <a:schemeClr val="lt1"/>
                </a:highlight>
              </a:rPr>
              <a:t>Time:</a:t>
            </a:r>
            <a:r>
              <a:rPr lang="en-US" sz="2150">
                <a:solidFill>
                  <a:schemeClr val="accent5"/>
                </a:solidFill>
                <a:highlight>
                  <a:schemeClr val="lt1"/>
                </a:highlight>
              </a:rPr>
              <a:t> About  30 seconds</a:t>
            </a:r>
            <a:endParaRPr sz="215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7493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50"/>
              <a:buFont typeface="Arial"/>
              <a:buChar char="❏"/>
            </a:pPr>
            <a:r>
              <a:rPr lang="en-US" sz="2150">
                <a:solidFill>
                  <a:schemeClr val="accent5"/>
                </a:solidFill>
                <a:highlight>
                  <a:schemeClr val="lt1"/>
                </a:highlight>
              </a:rPr>
              <a:t>How-to:</a:t>
            </a:r>
            <a:endParaRPr sz="215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10287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50"/>
              <a:buFont typeface="Arial"/>
              <a:buChar char="❏"/>
            </a:pPr>
            <a:r>
              <a:rPr lang="en-US" sz="2150">
                <a:solidFill>
                  <a:schemeClr val="accent5"/>
                </a:solidFill>
                <a:highlight>
                  <a:schemeClr val="lt1"/>
                </a:highlight>
              </a:rPr>
              <a:t>Give everyone a heads up that they will have about a minute at the beginning of the meeting to take the virtual stage.</a:t>
            </a:r>
            <a:endParaRPr sz="215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10287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50"/>
              <a:buFont typeface="Arial"/>
              <a:buChar char="❏"/>
            </a:pPr>
            <a:r>
              <a:rPr lang="en-US" sz="2150">
                <a:solidFill>
                  <a:schemeClr val="accent5"/>
                </a:solidFill>
                <a:highlight>
                  <a:schemeClr val="lt1"/>
                </a:highlight>
              </a:rPr>
              <a:t>Ask them to find or write an</a:t>
            </a:r>
            <a:r>
              <a:rPr lang="en-US" sz="2150" b="1">
                <a:solidFill>
                  <a:schemeClr val="accent5"/>
                </a:solidFill>
                <a:highlight>
                  <a:schemeClr val="lt1"/>
                </a:highlight>
              </a:rPr>
              <a:t> </a:t>
            </a:r>
            <a:r>
              <a:rPr lang="en-US" sz="2150" b="1">
                <a:solidFill>
                  <a:schemeClr val="accent5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icebreaker joke</a:t>
            </a:r>
            <a:r>
              <a:rPr lang="en-US" sz="2150" b="1">
                <a:solidFill>
                  <a:schemeClr val="accent5"/>
                </a:solidFill>
                <a:highlight>
                  <a:schemeClr val="lt1"/>
                </a:highlight>
              </a:rPr>
              <a:t>, read a poem, sing a song, play the mandolin, share an inspiring WhatsApp Message—anything they want!</a:t>
            </a:r>
            <a:endParaRPr sz="2150" b="1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10287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50"/>
              <a:buFont typeface="Arial"/>
              <a:buChar char="❏"/>
            </a:pPr>
            <a:r>
              <a:rPr lang="en-US" sz="2150">
                <a:solidFill>
                  <a:schemeClr val="accent5"/>
                </a:solidFill>
                <a:highlight>
                  <a:schemeClr val="lt1"/>
                </a:highlight>
              </a:rPr>
              <a:t>Start your meeting with these glorious performances.</a:t>
            </a:r>
            <a:endParaRPr sz="215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1028700" lvl="0" indent="-3651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50"/>
              <a:buFont typeface="Arial"/>
              <a:buChar char="❏"/>
            </a:pPr>
            <a:r>
              <a:rPr lang="en-US" sz="2150">
                <a:solidFill>
                  <a:schemeClr val="accent5"/>
                </a:solidFill>
                <a:highlight>
                  <a:schemeClr val="lt1"/>
                </a:highlight>
              </a:rPr>
              <a:t>Allow ten seconds in between each for a rush of snaps and applause.</a:t>
            </a:r>
            <a:endParaRPr sz="2250">
              <a:solidFill>
                <a:schemeClr val="accent5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1650" y="2838948"/>
            <a:ext cx="1412050" cy="14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3218800" y="591200"/>
            <a:ext cx="57807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 b="1">
                <a:solidFill>
                  <a:schemeClr val="accent5"/>
                </a:solidFill>
                <a:highlight>
                  <a:schemeClr val="lt1"/>
                </a:highlight>
              </a:rPr>
              <a:t>Open Mic Virtual Icebreaker (Courtesy of Selwyn)</a:t>
            </a:r>
            <a:endParaRPr sz="2450" b="1">
              <a:solidFill>
                <a:schemeClr val="accent5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235663" y="1942750"/>
            <a:ext cx="2932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/>
            </a:r>
            <a:br>
              <a:rPr lang="en-US" sz="3200"/>
            </a:br>
            <a:endParaRPr sz="2800"/>
          </a:p>
        </p:txBody>
      </p:sp>
      <p:sp>
        <p:nvSpPr>
          <p:cNvPr id="134" name="Google Shape;134;p24"/>
          <p:cNvSpPr txBox="1"/>
          <p:nvPr/>
        </p:nvSpPr>
        <p:spPr>
          <a:xfrm>
            <a:off x="740040" y="5707062"/>
            <a:ext cx="3003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Washington, 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November 19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294350" y="1755025"/>
            <a:ext cx="360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>
                <a:solidFill>
                  <a:schemeClr val="accent5"/>
                </a:solidFill>
              </a:rPr>
              <a:t>Don’t feed the phish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1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350" y="2366125"/>
            <a:ext cx="3603174" cy="360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 descr="OAS :: Mai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001725" y="1647000"/>
            <a:ext cx="81687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What did we learn?</a:t>
            </a:r>
            <a:endParaRPr sz="36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By which activities?</a:t>
            </a:r>
            <a:endParaRPr sz="36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With which materials?</a:t>
            </a:r>
            <a:endParaRPr sz="36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How did we do it?</a:t>
            </a:r>
            <a:endParaRPr sz="36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Can we deliver this class in blended learning mode?</a:t>
            </a:r>
            <a:endParaRPr sz="36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600" b="1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http://gg.gg/n41f2</a:t>
            </a:r>
            <a:endParaRPr sz="3600" b="1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00" y="1854501"/>
            <a:ext cx="2765275" cy="27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08675" y="1265581"/>
            <a:ext cx="10514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Tips for Blended Learning</a:t>
            </a:r>
            <a:endParaRPr sz="2800" b="1"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696300" y="2060575"/>
            <a:ext cx="84345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 u="sng">
                <a:solidFill>
                  <a:schemeClr val="accent2"/>
                </a:solidFill>
              </a:rPr>
              <a:t>Prioritize</a:t>
            </a:r>
            <a:r>
              <a:rPr lang="en-US" sz="2400">
                <a:solidFill>
                  <a:schemeClr val="accent5"/>
                </a:solidFill>
              </a:rPr>
              <a:t> contents, based on international standards such as 21st Century Skills, ISTE, PISA.</a:t>
            </a:r>
            <a:endParaRPr sz="2400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</a:rPr>
              <a:t>Consider </a:t>
            </a:r>
            <a:r>
              <a:rPr lang="en-US" sz="2400" b="1" u="sng">
                <a:solidFill>
                  <a:schemeClr val="accent2"/>
                </a:solidFill>
              </a:rPr>
              <a:t>attention span</a:t>
            </a:r>
            <a:r>
              <a:rPr lang="en-US" sz="2400">
                <a:solidFill>
                  <a:schemeClr val="accent5"/>
                </a:solidFill>
              </a:rPr>
              <a:t>:</a:t>
            </a:r>
            <a:endParaRPr sz="24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</a:rPr>
              <a:t>Age X 2 </a:t>
            </a:r>
            <a:r>
              <a:rPr lang="en-US" sz="2400">
                <a:solidFill>
                  <a:schemeClr val="accent5"/>
                </a:solidFill>
              </a:rPr>
              <a:t>=  Amount of minutes students may pay attention to lecture or difficult explanations.</a:t>
            </a:r>
            <a:endParaRPr sz="24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</a:rPr>
              <a:t>Age X 5</a:t>
            </a:r>
            <a:r>
              <a:rPr lang="en-US" sz="2400">
                <a:solidFill>
                  <a:schemeClr val="accent5"/>
                </a:solidFill>
              </a:rPr>
              <a:t> =  Amount of minutes students may involved in some interesting and motivating activity.</a:t>
            </a:r>
            <a:endParaRPr sz="2400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9350" y="2425231"/>
            <a:ext cx="2076365" cy="207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97375" y="797081"/>
            <a:ext cx="10514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Tips for Blended Learning</a:t>
            </a:r>
            <a:endParaRPr sz="2800" b="1"/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497375" y="1587350"/>
            <a:ext cx="88437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 u="sng">
                <a:solidFill>
                  <a:schemeClr val="accent5"/>
                </a:solidFill>
              </a:rPr>
              <a:t>Online classes: </a:t>
            </a:r>
            <a:endParaRPr sz="2400" b="1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accent2"/>
                </a:solidFill>
              </a:rPr>
              <a:t>Elementary</a:t>
            </a:r>
            <a:r>
              <a:rPr lang="en-US" sz="2400" b="1">
                <a:solidFill>
                  <a:schemeClr val="accent5"/>
                </a:solidFill>
              </a:rPr>
              <a:t>:</a:t>
            </a:r>
            <a:r>
              <a:rPr lang="en-US" sz="2400">
                <a:solidFill>
                  <a:schemeClr val="accent5"/>
                </a:solidFill>
              </a:rPr>
              <a:t>  1 to 2 hours p/day plus self-study or tasks to do by themselves.</a:t>
            </a: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accent2"/>
                </a:solidFill>
              </a:rPr>
              <a:t>Middle school: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 2 to 3 hours p/day plus self-study or tasks to do by themselves.</a:t>
            </a: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accent2"/>
                </a:solidFill>
              </a:rPr>
              <a:t>High school:</a:t>
            </a:r>
            <a:r>
              <a:rPr lang="en-US" sz="2400">
                <a:solidFill>
                  <a:schemeClr val="accent5"/>
                </a:solidFill>
              </a:rPr>
              <a:t>  3 to 4 hours p/day plus self-study or tasks to do by themselves.</a:t>
            </a:r>
            <a:endParaRPr sz="2400">
              <a:solidFill>
                <a:schemeClr val="accent5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 u="sng">
                <a:solidFill>
                  <a:schemeClr val="accent5"/>
                </a:solidFill>
              </a:rPr>
              <a:t>A course is classified as Hybrid if -  30-79% of the content is delivered online (The Sloan Consortium). </a:t>
            </a:r>
            <a:endParaRPr sz="2400" b="1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7300" y="2020175"/>
            <a:ext cx="2385850" cy="23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510525" y="797093"/>
            <a:ext cx="10514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Tips for Blended Learning</a:t>
            </a:r>
            <a:endParaRPr sz="2800" b="1"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740125" y="1723475"/>
            <a:ext cx="75921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</a:rPr>
              <a:t>Be sure students and/or parents know </a:t>
            </a:r>
            <a:r>
              <a:rPr lang="en-US" sz="2400" b="1">
                <a:solidFill>
                  <a:schemeClr val="accent5"/>
                </a:solidFill>
              </a:rPr>
              <a:t>how to work with digital tools.</a:t>
            </a:r>
            <a:endParaRPr sz="2400" b="1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</a:rPr>
              <a:t>If kids are younger, a </a:t>
            </a:r>
            <a:r>
              <a:rPr lang="en-US" sz="2400" b="1">
                <a:solidFill>
                  <a:schemeClr val="accent5"/>
                </a:solidFill>
              </a:rPr>
              <a:t>guide for the parents</a:t>
            </a:r>
            <a:r>
              <a:rPr lang="en-US" sz="2400">
                <a:solidFill>
                  <a:schemeClr val="accent5"/>
                </a:solidFill>
              </a:rPr>
              <a:t> must be delivered.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</a:rPr>
              <a:t>Online classes may consider activities for wellbeing and socioemotional skills.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</a:rPr>
              <a:t>Participation from kids and </a:t>
            </a:r>
            <a:r>
              <a:rPr lang="en-US" sz="2400" b="1">
                <a:solidFill>
                  <a:schemeClr val="accent5"/>
                </a:solidFill>
              </a:rPr>
              <a:t>collaborative activities </a:t>
            </a:r>
            <a:r>
              <a:rPr lang="en-US" sz="2400">
                <a:solidFill>
                  <a:schemeClr val="accent5"/>
                </a:solidFill>
              </a:rPr>
              <a:t>must be included, as well as icebreakers and brain brakes (games).</a:t>
            </a:r>
            <a:endParaRPr sz="2400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3471" y="1946950"/>
            <a:ext cx="2052250" cy="20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510525" y="797093"/>
            <a:ext cx="10514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/>
              <a:t>Tips for Blended Learning</a:t>
            </a:r>
            <a:endParaRPr sz="2800" b="1"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225" y="4653996"/>
            <a:ext cx="3240915" cy="166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 descr="OAS :: Ma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340" y="857542"/>
            <a:ext cx="2639379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1064175" y="1773625"/>
            <a:ext cx="72681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 b="1">
                <a:solidFill>
                  <a:schemeClr val="accent5"/>
                </a:solidFill>
              </a:rPr>
              <a:t>Project Based Learning (PBL):</a:t>
            </a:r>
            <a:endParaRPr sz="2400" b="1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Present the whole project at once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Divide the project into stages</a:t>
            </a:r>
            <a:endParaRPr sz="2400">
              <a:solidFill>
                <a:schemeClr val="accent5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○"/>
            </a:pPr>
            <a:r>
              <a:rPr lang="en-US" sz="2400">
                <a:solidFill>
                  <a:schemeClr val="accent5"/>
                </a:solidFill>
              </a:rPr>
              <a:t>Summarize frequently, so students may be aware what they have done and what’s next.</a:t>
            </a:r>
            <a:endParaRPr sz="2400">
              <a:solidFill>
                <a:schemeClr val="accent5"/>
              </a:solidFill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■"/>
            </a:pPr>
            <a:r>
              <a:rPr lang="en-US" sz="2400">
                <a:solidFill>
                  <a:schemeClr val="accent5"/>
                </a:solidFill>
              </a:rPr>
              <a:t>Allows for: Immediate feedback, more personalized pacing and become responsible for their own learning.</a:t>
            </a: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0825" y="1880550"/>
            <a:ext cx="2990749" cy="29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PROFUTURO 1">
      <a:dk1>
        <a:srgbClr val="003245"/>
      </a:dk1>
      <a:lt1>
        <a:srgbClr val="FFFFFF"/>
      </a:lt1>
      <a:dk2>
        <a:srgbClr val="505359"/>
      </a:dk2>
      <a:lt2>
        <a:srgbClr val="C7C8C5"/>
      </a:lt2>
      <a:accent1>
        <a:srgbClr val="01BED6"/>
      </a:accent1>
      <a:accent2>
        <a:srgbClr val="E25D32"/>
      </a:accent2>
      <a:accent3>
        <a:srgbClr val="FEAD01"/>
      </a:accent3>
      <a:accent4>
        <a:srgbClr val="980097"/>
      </a:accent4>
      <a:accent5>
        <a:srgbClr val="013044"/>
      </a:accent5>
      <a:accent6>
        <a:srgbClr val="4F525A"/>
      </a:accent6>
      <a:hlink>
        <a:srgbClr val="01BED6"/>
      </a:hlink>
      <a:folHlink>
        <a:srgbClr val="FEC71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sers">
  <a:themeElements>
    <a:clrScheme name="PROFUTURO 1">
      <a:dk1>
        <a:srgbClr val="003245"/>
      </a:dk1>
      <a:lt1>
        <a:srgbClr val="FFFFFF"/>
      </a:lt1>
      <a:dk2>
        <a:srgbClr val="505359"/>
      </a:dk2>
      <a:lt2>
        <a:srgbClr val="C7C8C5"/>
      </a:lt2>
      <a:accent1>
        <a:srgbClr val="01BED6"/>
      </a:accent1>
      <a:accent2>
        <a:srgbClr val="E25D32"/>
      </a:accent2>
      <a:accent3>
        <a:srgbClr val="FEAD01"/>
      </a:accent3>
      <a:accent4>
        <a:srgbClr val="980097"/>
      </a:accent4>
      <a:accent5>
        <a:srgbClr val="013044"/>
      </a:accent5>
      <a:accent6>
        <a:srgbClr val="4F525A"/>
      </a:accent6>
      <a:hlink>
        <a:srgbClr val="01BED6"/>
      </a:hlink>
      <a:folHlink>
        <a:srgbClr val="FEC71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Widescreen</PresentationFormat>
  <Paragraphs>127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Covers</vt:lpstr>
      <vt:lpstr>Closers</vt:lpstr>
      <vt:lpstr>Blended Learning   </vt:lpstr>
      <vt:lpstr>Agenda   </vt:lpstr>
      <vt:lpstr>PowerPoint Presentation</vt:lpstr>
      <vt:lpstr> </vt:lpstr>
      <vt:lpstr>What did we learn? By which activities? With which materials? How did we do it? Can we deliver this class in blended learning mode?      http://gg.gg/n41f2</vt:lpstr>
      <vt:lpstr>Tips for Blended Learning</vt:lpstr>
      <vt:lpstr>Tips for Blended Learning</vt:lpstr>
      <vt:lpstr>Tips for Blended Learning</vt:lpstr>
      <vt:lpstr>Tips for Blended Learning</vt:lpstr>
      <vt:lpstr>Tips for Blended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Closure</vt:lpstr>
      <vt:lpstr>Sharing time</vt:lpstr>
      <vt:lpstr> https://ciel.viu.ca/teaching-learning-pedagogy/designing-your-course/how-learning-works/ten-metacognitive-teaching-strategies https://helpfulprofessor.com/metacognitive-strategies/ https://studylib.net/doc/5403405/blended-problem-based-learning---hci Information on Special Education and Blended Learning: https://specialeducareers.com/resources/blog/5-reasons-why-blended-learning-is-right-for-special-education-students#:~:text=Blended%20Learning%20focuses%20on%20mastery,environment%20due%20to%20this%20similarity. https://www.researchgate.net/publication/312264267_The_Blended_Learning_Environment_A_Viable_Alternative_for_Special_Needs_Students https://michiganvirtual.org/research/publications/supporting-students-with-disabilities-in-k-12-online-and-blended-learning/ https://www.kpu.ca/sites/default/files/Teaching%20and%20Learning/TD.5.2.6.Massoud_etal_Blended_Learning_to_Foster_Education.pdf      </vt:lpstr>
      <vt:lpstr>Please answer this questionnaire http://gg.gg/n1s1t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  </dc:title>
  <dc:creator>catalina chavez</dc:creator>
  <cp:lastModifiedBy>Microsoft account</cp:lastModifiedBy>
  <cp:revision>1</cp:revision>
  <dcterms:modified xsi:type="dcterms:W3CDTF">2020-11-29T23:36:18Z</dcterms:modified>
</cp:coreProperties>
</file>