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6858000" cy="9144000"/>
  <p:embeddedFontLst>
    <p:embeddedFont>
      <p:font typeface="Helvetica Neue" panose="020B0604020202020204" charset="0"/>
      <p:regular r:id="rId33"/>
      <p:bold r:id="rId34"/>
      <p:italic r:id="rId35"/>
      <p:boldItalic r:id="rId36"/>
    </p:embeddedFont>
    <p:embeddedFont>
      <p:font typeface="Nunito" panose="020B0604020202020204" charset="0"/>
      <p:regular r:id="rId37"/>
      <p:bold r:id="rId38"/>
      <p:italic r:id="rId39"/>
      <p:boldItalic r:id="rId40"/>
    </p:embeddedFont>
    <p:embeddedFont>
      <p:font typeface="Comfortaa" panose="020B0604020202020204" charset="0"/>
      <p:regular r:id="rId41"/>
      <p:bold r:id="rId42"/>
    </p:embeddedFont>
    <p:embeddedFont>
      <p:font typeface="Impact" panose="020B0806030902050204" pitchFamily="34" charset="0"/>
      <p:regular r:id="rId43"/>
    </p:embeddedFont>
    <p:embeddedFont>
      <p:font typeface="Calibri" panose="020F0502020204030204" pitchFamily="34" charset="0"/>
      <p:regular r:id="rId44"/>
      <p:bold r:id="rId45"/>
      <p:italic r:id="rId46"/>
      <p:boldItalic r:id="rId47"/>
    </p:embeddedFont>
    <p:embeddedFont>
      <p:font typeface="Comic Sans MS" panose="030F0702030302020204" pitchFamily="66"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2.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6.xml"/><Relationship Id="rId51" Type="http://schemas.openxmlformats.org/officeDocument/2006/relationships/font" Target="fonts/font1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font" Target="fonts/font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637162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050246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2148f06fc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a2148f06fc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ga2148f06fc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2641386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c22cdfca4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ac22cdfca4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ac22cdfca4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3075063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ac59f9af88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ac59f9af88_1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ac59f9af88_1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2833479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0719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ac59f9af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ac59f9af88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9840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ac59f9af88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ac59f9af88_0_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0732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ac59f9af88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ac59f9af88_0_1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7428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c59f9af88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c59f9af88_0_2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2171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ac4e96683b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ac4e96683b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ac4e96683b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extLst>
      <p:ext uri="{BB962C8B-B14F-4D97-AF65-F5344CB8AC3E}">
        <p14:creationId xmlns:p14="http://schemas.microsoft.com/office/powerpoint/2010/main" val="2533282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ac5398f395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ac5398f395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ac5398f395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extLst>
      <p:ext uri="{BB962C8B-B14F-4D97-AF65-F5344CB8AC3E}">
        <p14:creationId xmlns:p14="http://schemas.microsoft.com/office/powerpoint/2010/main" val="393820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a9d282f57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a9d282f57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ga9d282f57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125229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ac5398f39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ac5398f395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ac5398f395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extLst>
      <p:ext uri="{BB962C8B-B14F-4D97-AF65-F5344CB8AC3E}">
        <p14:creationId xmlns:p14="http://schemas.microsoft.com/office/powerpoint/2010/main" val="3495207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ac5398f395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ac5398f395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gac5398f395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extLst>
      <p:ext uri="{BB962C8B-B14F-4D97-AF65-F5344CB8AC3E}">
        <p14:creationId xmlns:p14="http://schemas.microsoft.com/office/powerpoint/2010/main" val="4116693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ac5398f395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ac5398f395_0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ac5398f395_0_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2642123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ac5398f395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ac5398f395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gac5398f395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extLst>
      <p:ext uri="{BB962C8B-B14F-4D97-AF65-F5344CB8AC3E}">
        <p14:creationId xmlns:p14="http://schemas.microsoft.com/office/powerpoint/2010/main" val="3430109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ac5398f395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ac5398f395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ac5398f395_0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extLst>
      <p:ext uri="{BB962C8B-B14F-4D97-AF65-F5344CB8AC3E}">
        <p14:creationId xmlns:p14="http://schemas.microsoft.com/office/powerpoint/2010/main" val="3976563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ac59f9af88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gac59f9af88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0771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ac59f9af88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gac59f9af88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9888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a9d282f571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a9d282f571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ga9d282f571_0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extLst>
      <p:ext uri="{BB962C8B-B14F-4D97-AF65-F5344CB8AC3E}">
        <p14:creationId xmlns:p14="http://schemas.microsoft.com/office/powerpoint/2010/main" val="1152138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ab214c2709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ab214c2709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gab214c2709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extLst>
      <p:ext uri="{BB962C8B-B14F-4D97-AF65-F5344CB8AC3E}">
        <p14:creationId xmlns:p14="http://schemas.microsoft.com/office/powerpoint/2010/main" val="1594471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ac59f9af88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ac59f9af88_1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gac59f9af88_1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extLst>
      <p:ext uri="{BB962C8B-B14F-4D97-AF65-F5344CB8AC3E}">
        <p14:creationId xmlns:p14="http://schemas.microsoft.com/office/powerpoint/2010/main" val="2209366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9d3efad0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ga9d3efad0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8956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a9d282f571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a9d282f571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ga9d282f571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027027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a2148f06fc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ga2148f06fc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0390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9d282f571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a9d282f571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ga9d282f571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1017760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a2148f06fc_0_1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ga2148f06fc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8350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2b374591e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a2b374591e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a2b374591e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2424862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ac22cdfca4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ac22cdfca4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ac22cdfca4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804063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bg>
      <p:bgPr>
        <a:solidFill>
          <a:schemeClr val="accent1"/>
        </a:solidFill>
        <a:effectLst/>
      </p:bgPr>
    </p:bg>
    <p:spTree>
      <p:nvGrpSpPr>
        <p:cNvPr id="1" name="Shape 10"/>
        <p:cNvGrpSpPr/>
        <p:nvPr/>
      </p:nvGrpSpPr>
      <p:grpSpPr>
        <a:xfrm>
          <a:off x="0" y="0"/>
          <a:ext cx="0" cy="0"/>
          <a:chOff x="0" y="0"/>
          <a:chExt cx="0" cy="0"/>
        </a:xfrm>
      </p:grpSpPr>
      <p:sp>
        <p:nvSpPr>
          <p:cNvPr id="11" name="Google Shape;11;p2"/>
          <p:cNvSpPr/>
          <p:nvPr/>
        </p:nvSpPr>
        <p:spPr>
          <a:xfrm>
            <a:off x="407988" y="368300"/>
            <a:ext cx="11376025" cy="6121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2" name="Google Shape;12;p2"/>
          <p:cNvPicPr preferRelativeResize="0"/>
          <p:nvPr/>
        </p:nvPicPr>
        <p:blipFill rotWithShape="1">
          <a:blip r:embed="rId2">
            <a:alphaModFix/>
          </a:blip>
          <a:srcRect/>
          <a:stretch/>
        </p:blipFill>
        <p:spPr>
          <a:xfrm>
            <a:off x="824711" y="982190"/>
            <a:ext cx="1850756" cy="456142"/>
          </a:xfrm>
          <a:prstGeom prst="rect">
            <a:avLst/>
          </a:prstGeom>
          <a:noFill/>
          <a:ln>
            <a:noFill/>
          </a:ln>
        </p:spPr>
      </p:pic>
      <p:sp>
        <p:nvSpPr>
          <p:cNvPr id="13" name="Google Shape;13;p2"/>
          <p:cNvSpPr txBox="1">
            <a:spLocks noGrp="1"/>
          </p:cNvSpPr>
          <p:nvPr>
            <p:ph type="body" idx="1"/>
          </p:nvPr>
        </p:nvSpPr>
        <p:spPr>
          <a:xfrm>
            <a:off x="740040" y="5554663"/>
            <a:ext cx="3003550" cy="611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463550" algn="l" rtl="0">
              <a:lnSpc>
                <a:spcPct val="100000"/>
              </a:lnSpc>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title"/>
          </p:nvPr>
        </p:nvSpPr>
        <p:spPr>
          <a:xfrm>
            <a:off x="740040" y="2454882"/>
            <a:ext cx="8228735" cy="116779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5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9pPr>
          </a:lstStyle>
          <a:p>
            <a:endParaRPr/>
          </a:p>
        </p:txBody>
      </p:sp>
      <p:pic>
        <p:nvPicPr>
          <p:cNvPr id="15" name="Google Shape;15;p2"/>
          <p:cNvPicPr preferRelativeResize="0"/>
          <p:nvPr/>
        </p:nvPicPr>
        <p:blipFill rotWithShape="1">
          <a:blip r:embed="rId3">
            <a:alphaModFix/>
          </a:blip>
          <a:srcRect/>
          <a:stretch/>
        </p:blipFill>
        <p:spPr>
          <a:xfrm>
            <a:off x="9486901" y="5598692"/>
            <a:ext cx="2001350" cy="56715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PORTADA 1">
  <p:cSld name="2_PORTADA 1">
    <p:bg>
      <p:bgPr>
        <a:solidFill>
          <a:schemeClr val="accent2"/>
        </a:solidFill>
        <a:effectLst/>
      </p:bgPr>
    </p:bg>
    <p:spTree>
      <p:nvGrpSpPr>
        <p:cNvPr id="1" name="Shape 63"/>
        <p:cNvGrpSpPr/>
        <p:nvPr/>
      </p:nvGrpSpPr>
      <p:grpSpPr>
        <a:xfrm>
          <a:off x="0" y="0"/>
          <a:ext cx="0" cy="0"/>
          <a:chOff x="0" y="0"/>
          <a:chExt cx="0" cy="0"/>
        </a:xfrm>
      </p:grpSpPr>
      <p:sp>
        <p:nvSpPr>
          <p:cNvPr id="64" name="Google Shape;64;p11"/>
          <p:cNvSpPr/>
          <p:nvPr/>
        </p:nvSpPr>
        <p:spPr>
          <a:xfrm>
            <a:off x="407988" y="368300"/>
            <a:ext cx="11376025" cy="6121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 name="Google Shape;65;p11"/>
          <p:cNvSpPr txBox="1">
            <a:spLocks noGrp="1"/>
          </p:cNvSpPr>
          <p:nvPr>
            <p:ph type="title"/>
          </p:nvPr>
        </p:nvSpPr>
        <p:spPr>
          <a:xfrm>
            <a:off x="740040" y="2060575"/>
            <a:ext cx="8228735" cy="116779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6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02">
  <p:cSld name="Cover02">
    <p:bg>
      <p:bgPr>
        <a:solidFill>
          <a:schemeClr val="accent3"/>
        </a:solidFill>
        <a:effectLst/>
      </p:bgPr>
    </p:bg>
    <p:spTree>
      <p:nvGrpSpPr>
        <p:cNvPr id="1" name="Shape 16"/>
        <p:cNvGrpSpPr/>
        <p:nvPr/>
      </p:nvGrpSpPr>
      <p:grpSpPr>
        <a:xfrm>
          <a:off x="0" y="0"/>
          <a:ext cx="0" cy="0"/>
          <a:chOff x="0" y="0"/>
          <a:chExt cx="0" cy="0"/>
        </a:xfrm>
      </p:grpSpPr>
      <p:sp>
        <p:nvSpPr>
          <p:cNvPr id="17" name="Google Shape;17;p3"/>
          <p:cNvSpPr/>
          <p:nvPr/>
        </p:nvSpPr>
        <p:spPr>
          <a:xfrm>
            <a:off x="407988" y="368300"/>
            <a:ext cx="11376025" cy="6121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8" name="Google Shape;18;p3"/>
          <p:cNvPicPr preferRelativeResize="0"/>
          <p:nvPr/>
        </p:nvPicPr>
        <p:blipFill rotWithShape="1">
          <a:blip r:embed="rId2">
            <a:alphaModFix/>
          </a:blip>
          <a:srcRect/>
          <a:stretch/>
        </p:blipFill>
        <p:spPr>
          <a:xfrm>
            <a:off x="824711" y="982190"/>
            <a:ext cx="1850756" cy="456142"/>
          </a:xfrm>
          <a:prstGeom prst="rect">
            <a:avLst/>
          </a:prstGeom>
          <a:noFill/>
          <a:ln>
            <a:noFill/>
          </a:ln>
        </p:spPr>
      </p:pic>
      <p:sp>
        <p:nvSpPr>
          <p:cNvPr id="19" name="Google Shape;19;p3"/>
          <p:cNvSpPr txBox="1">
            <a:spLocks noGrp="1"/>
          </p:cNvSpPr>
          <p:nvPr>
            <p:ph type="body" idx="1"/>
          </p:nvPr>
        </p:nvSpPr>
        <p:spPr>
          <a:xfrm>
            <a:off x="740040" y="5554663"/>
            <a:ext cx="3003550" cy="611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463550" algn="l" rtl="0">
              <a:lnSpc>
                <a:spcPct val="100000"/>
              </a:lnSpc>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title"/>
          </p:nvPr>
        </p:nvSpPr>
        <p:spPr>
          <a:xfrm>
            <a:off x="740040" y="2454882"/>
            <a:ext cx="8228735" cy="116779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5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9pPr>
          </a:lstStyle>
          <a:p>
            <a:endParaRPr/>
          </a:p>
        </p:txBody>
      </p:sp>
      <p:pic>
        <p:nvPicPr>
          <p:cNvPr id="21" name="Google Shape;21;p3"/>
          <p:cNvPicPr preferRelativeResize="0"/>
          <p:nvPr/>
        </p:nvPicPr>
        <p:blipFill rotWithShape="1">
          <a:blip r:embed="rId3">
            <a:alphaModFix/>
          </a:blip>
          <a:srcRect/>
          <a:stretch/>
        </p:blipFill>
        <p:spPr>
          <a:xfrm>
            <a:off x="9486901" y="5598692"/>
            <a:ext cx="2001350" cy="56715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04">
  <p:cSld name="Cover04">
    <p:bg>
      <p:bgPr>
        <a:solidFill>
          <a:schemeClr val="lt1"/>
        </a:solidFill>
        <a:effectLst/>
      </p:bgPr>
    </p:bg>
    <p:spTree>
      <p:nvGrpSpPr>
        <p:cNvPr id="1" name="Shape 22"/>
        <p:cNvGrpSpPr/>
        <p:nvPr/>
      </p:nvGrpSpPr>
      <p:grpSpPr>
        <a:xfrm>
          <a:off x="0" y="0"/>
          <a:ext cx="0" cy="0"/>
          <a:chOff x="0" y="0"/>
          <a:chExt cx="0" cy="0"/>
        </a:xfrm>
      </p:grpSpPr>
      <p:sp>
        <p:nvSpPr>
          <p:cNvPr id="23" name="Google Shape;23;p4"/>
          <p:cNvSpPr/>
          <p:nvPr/>
        </p:nvSpPr>
        <p:spPr>
          <a:xfrm>
            <a:off x="407988" y="368300"/>
            <a:ext cx="11376025" cy="6121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4" name="Google Shape;24;p4"/>
          <p:cNvPicPr preferRelativeResize="0"/>
          <p:nvPr/>
        </p:nvPicPr>
        <p:blipFill rotWithShape="1">
          <a:blip r:embed="rId2">
            <a:alphaModFix/>
          </a:blip>
          <a:srcRect/>
          <a:stretch/>
        </p:blipFill>
        <p:spPr>
          <a:xfrm>
            <a:off x="824711" y="982190"/>
            <a:ext cx="1850756" cy="456141"/>
          </a:xfrm>
          <a:prstGeom prst="rect">
            <a:avLst/>
          </a:prstGeom>
          <a:noFill/>
          <a:ln>
            <a:noFill/>
          </a:ln>
        </p:spPr>
      </p:pic>
      <p:sp>
        <p:nvSpPr>
          <p:cNvPr id="25" name="Google Shape;25;p4"/>
          <p:cNvSpPr txBox="1">
            <a:spLocks noGrp="1"/>
          </p:cNvSpPr>
          <p:nvPr>
            <p:ph type="body" idx="1"/>
          </p:nvPr>
        </p:nvSpPr>
        <p:spPr>
          <a:xfrm>
            <a:off x="740040" y="5554663"/>
            <a:ext cx="3003550" cy="611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463550" algn="l" rtl="0">
              <a:lnSpc>
                <a:spcPct val="100000"/>
              </a:lnSpc>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6" name="Google Shape;26;p4"/>
          <p:cNvSpPr txBox="1">
            <a:spLocks noGrp="1"/>
          </p:cNvSpPr>
          <p:nvPr>
            <p:ph type="title"/>
          </p:nvPr>
        </p:nvSpPr>
        <p:spPr>
          <a:xfrm>
            <a:off x="740040" y="2454882"/>
            <a:ext cx="8228735" cy="116779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50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9pPr>
          </a:lstStyle>
          <a:p>
            <a:endParaRPr/>
          </a:p>
        </p:txBody>
      </p:sp>
      <p:pic>
        <p:nvPicPr>
          <p:cNvPr id="27" name="Google Shape;27;p4"/>
          <p:cNvPicPr preferRelativeResize="0"/>
          <p:nvPr/>
        </p:nvPicPr>
        <p:blipFill rotWithShape="1">
          <a:blip r:embed="rId3">
            <a:alphaModFix/>
          </a:blip>
          <a:srcRect/>
          <a:stretch/>
        </p:blipFill>
        <p:spPr>
          <a:xfrm>
            <a:off x="9492538" y="5601213"/>
            <a:ext cx="1992457" cy="56463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05">
  <p:cSld name="Cover05">
    <p:bg>
      <p:bgPr>
        <a:solidFill>
          <a:schemeClr val="lt1"/>
        </a:solidFill>
        <a:effectLst/>
      </p:bgPr>
    </p:bg>
    <p:spTree>
      <p:nvGrpSpPr>
        <p:cNvPr id="1" name="Shape 28"/>
        <p:cNvGrpSpPr/>
        <p:nvPr/>
      </p:nvGrpSpPr>
      <p:grpSpPr>
        <a:xfrm>
          <a:off x="0" y="0"/>
          <a:ext cx="0" cy="0"/>
          <a:chOff x="0" y="0"/>
          <a:chExt cx="0" cy="0"/>
        </a:xfrm>
      </p:grpSpPr>
      <p:sp>
        <p:nvSpPr>
          <p:cNvPr id="29" name="Google Shape;29;p5"/>
          <p:cNvSpPr/>
          <p:nvPr/>
        </p:nvSpPr>
        <p:spPr>
          <a:xfrm>
            <a:off x="407988" y="368300"/>
            <a:ext cx="11376025" cy="6121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0" name="Google Shape;30;p5"/>
          <p:cNvPicPr preferRelativeResize="0"/>
          <p:nvPr/>
        </p:nvPicPr>
        <p:blipFill rotWithShape="1">
          <a:blip r:embed="rId2">
            <a:alphaModFix/>
          </a:blip>
          <a:srcRect/>
          <a:stretch/>
        </p:blipFill>
        <p:spPr>
          <a:xfrm>
            <a:off x="824711" y="982190"/>
            <a:ext cx="1850756" cy="456141"/>
          </a:xfrm>
          <a:prstGeom prst="rect">
            <a:avLst/>
          </a:prstGeom>
          <a:noFill/>
          <a:ln>
            <a:noFill/>
          </a:ln>
        </p:spPr>
      </p:pic>
      <p:sp>
        <p:nvSpPr>
          <p:cNvPr id="31" name="Google Shape;31;p5"/>
          <p:cNvSpPr txBox="1">
            <a:spLocks noGrp="1"/>
          </p:cNvSpPr>
          <p:nvPr>
            <p:ph type="body" idx="1"/>
          </p:nvPr>
        </p:nvSpPr>
        <p:spPr>
          <a:xfrm>
            <a:off x="740040" y="5554663"/>
            <a:ext cx="3003550" cy="611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463550" algn="l" rtl="0">
              <a:lnSpc>
                <a:spcPct val="100000"/>
              </a:lnSpc>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2" name="Google Shape;32;p5"/>
          <p:cNvSpPr txBox="1">
            <a:spLocks noGrp="1"/>
          </p:cNvSpPr>
          <p:nvPr>
            <p:ph type="title"/>
          </p:nvPr>
        </p:nvSpPr>
        <p:spPr>
          <a:xfrm>
            <a:off x="740040" y="2454882"/>
            <a:ext cx="8228735" cy="116779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50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9pPr>
          </a:lstStyle>
          <a:p>
            <a:endParaRPr/>
          </a:p>
        </p:txBody>
      </p:sp>
      <p:pic>
        <p:nvPicPr>
          <p:cNvPr id="33" name="Google Shape;33;p5"/>
          <p:cNvPicPr preferRelativeResize="0"/>
          <p:nvPr/>
        </p:nvPicPr>
        <p:blipFill rotWithShape="1">
          <a:blip r:embed="rId3">
            <a:alphaModFix/>
          </a:blip>
          <a:srcRect/>
          <a:stretch/>
        </p:blipFill>
        <p:spPr>
          <a:xfrm>
            <a:off x="9492538" y="5601213"/>
            <a:ext cx="1992457" cy="56463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06">
  <p:cSld name="Cover06">
    <p:bg>
      <p:bgPr>
        <a:solidFill>
          <a:schemeClr val="lt1"/>
        </a:solidFill>
        <a:effectLst/>
      </p:bgPr>
    </p:bg>
    <p:spTree>
      <p:nvGrpSpPr>
        <p:cNvPr id="1" name="Shape 34"/>
        <p:cNvGrpSpPr/>
        <p:nvPr/>
      </p:nvGrpSpPr>
      <p:grpSpPr>
        <a:xfrm>
          <a:off x="0" y="0"/>
          <a:ext cx="0" cy="0"/>
          <a:chOff x="0" y="0"/>
          <a:chExt cx="0" cy="0"/>
        </a:xfrm>
      </p:grpSpPr>
      <p:sp>
        <p:nvSpPr>
          <p:cNvPr id="35" name="Google Shape;35;p6"/>
          <p:cNvSpPr/>
          <p:nvPr/>
        </p:nvSpPr>
        <p:spPr>
          <a:xfrm>
            <a:off x="407988" y="368300"/>
            <a:ext cx="11376025" cy="6121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6" name="Google Shape;36;p6"/>
          <p:cNvPicPr preferRelativeResize="0"/>
          <p:nvPr/>
        </p:nvPicPr>
        <p:blipFill rotWithShape="1">
          <a:blip r:embed="rId2">
            <a:alphaModFix/>
          </a:blip>
          <a:srcRect/>
          <a:stretch/>
        </p:blipFill>
        <p:spPr>
          <a:xfrm>
            <a:off x="824711" y="982190"/>
            <a:ext cx="1850756" cy="456141"/>
          </a:xfrm>
          <a:prstGeom prst="rect">
            <a:avLst/>
          </a:prstGeom>
          <a:noFill/>
          <a:ln>
            <a:noFill/>
          </a:ln>
        </p:spPr>
      </p:pic>
      <p:sp>
        <p:nvSpPr>
          <p:cNvPr id="37" name="Google Shape;37;p6"/>
          <p:cNvSpPr txBox="1">
            <a:spLocks noGrp="1"/>
          </p:cNvSpPr>
          <p:nvPr>
            <p:ph type="body" idx="1"/>
          </p:nvPr>
        </p:nvSpPr>
        <p:spPr>
          <a:xfrm>
            <a:off x="740040" y="5554663"/>
            <a:ext cx="3003550" cy="611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463550" algn="l" rtl="0">
              <a:lnSpc>
                <a:spcPct val="100000"/>
              </a:lnSpc>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38" name="Google Shape;38;p6"/>
          <p:cNvSpPr txBox="1">
            <a:spLocks noGrp="1"/>
          </p:cNvSpPr>
          <p:nvPr>
            <p:ph type="title"/>
          </p:nvPr>
        </p:nvSpPr>
        <p:spPr>
          <a:xfrm>
            <a:off x="740040" y="2454882"/>
            <a:ext cx="8228735" cy="116779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50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9pPr>
          </a:lstStyle>
          <a:p>
            <a:endParaRPr/>
          </a:p>
        </p:txBody>
      </p:sp>
      <p:pic>
        <p:nvPicPr>
          <p:cNvPr id="39" name="Google Shape;39;p6"/>
          <p:cNvPicPr preferRelativeResize="0"/>
          <p:nvPr/>
        </p:nvPicPr>
        <p:blipFill rotWithShape="1">
          <a:blip r:embed="rId3">
            <a:alphaModFix/>
          </a:blip>
          <a:srcRect/>
          <a:stretch/>
        </p:blipFill>
        <p:spPr>
          <a:xfrm>
            <a:off x="9492538" y="5601213"/>
            <a:ext cx="1992457" cy="56463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07">
  <p:cSld name="Cover07">
    <p:bg>
      <p:bgPr>
        <a:solidFill>
          <a:schemeClr val="lt1"/>
        </a:solidFill>
        <a:effectLst/>
      </p:bgPr>
    </p:bg>
    <p:spTree>
      <p:nvGrpSpPr>
        <p:cNvPr id="1" name="Shape 40"/>
        <p:cNvGrpSpPr/>
        <p:nvPr/>
      </p:nvGrpSpPr>
      <p:grpSpPr>
        <a:xfrm>
          <a:off x="0" y="0"/>
          <a:ext cx="0" cy="0"/>
          <a:chOff x="0" y="0"/>
          <a:chExt cx="0" cy="0"/>
        </a:xfrm>
      </p:grpSpPr>
      <p:sp>
        <p:nvSpPr>
          <p:cNvPr id="41" name="Google Shape;41;p7"/>
          <p:cNvSpPr/>
          <p:nvPr/>
        </p:nvSpPr>
        <p:spPr>
          <a:xfrm>
            <a:off x="407988" y="368300"/>
            <a:ext cx="11376025" cy="61214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2" name="Google Shape;42;p7"/>
          <p:cNvPicPr preferRelativeResize="0"/>
          <p:nvPr/>
        </p:nvPicPr>
        <p:blipFill rotWithShape="1">
          <a:blip r:embed="rId2">
            <a:alphaModFix/>
          </a:blip>
          <a:srcRect/>
          <a:stretch/>
        </p:blipFill>
        <p:spPr>
          <a:xfrm>
            <a:off x="824711" y="982190"/>
            <a:ext cx="1850756" cy="456141"/>
          </a:xfrm>
          <a:prstGeom prst="rect">
            <a:avLst/>
          </a:prstGeom>
          <a:noFill/>
          <a:ln>
            <a:noFill/>
          </a:ln>
        </p:spPr>
      </p:pic>
      <p:sp>
        <p:nvSpPr>
          <p:cNvPr id="43" name="Google Shape;43;p7"/>
          <p:cNvSpPr txBox="1">
            <a:spLocks noGrp="1"/>
          </p:cNvSpPr>
          <p:nvPr>
            <p:ph type="body" idx="1"/>
          </p:nvPr>
        </p:nvSpPr>
        <p:spPr>
          <a:xfrm>
            <a:off x="740040" y="5554663"/>
            <a:ext cx="3003550" cy="611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463550" algn="l" rtl="0">
              <a:lnSpc>
                <a:spcPct val="100000"/>
              </a:lnSpc>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44" name="Google Shape;44;p7"/>
          <p:cNvSpPr txBox="1">
            <a:spLocks noGrp="1"/>
          </p:cNvSpPr>
          <p:nvPr>
            <p:ph type="title"/>
          </p:nvPr>
        </p:nvSpPr>
        <p:spPr>
          <a:xfrm>
            <a:off x="740040" y="2454882"/>
            <a:ext cx="8228735" cy="116779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50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9pPr>
          </a:lstStyle>
          <a:p>
            <a:endParaRPr/>
          </a:p>
        </p:txBody>
      </p:sp>
      <p:pic>
        <p:nvPicPr>
          <p:cNvPr id="45" name="Google Shape;45;p7"/>
          <p:cNvPicPr preferRelativeResize="0"/>
          <p:nvPr/>
        </p:nvPicPr>
        <p:blipFill rotWithShape="1">
          <a:blip r:embed="rId3">
            <a:alphaModFix/>
          </a:blip>
          <a:srcRect/>
          <a:stretch/>
        </p:blipFill>
        <p:spPr>
          <a:xfrm>
            <a:off x="9492538" y="5601213"/>
            <a:ext cx="1992457" cy="56463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08">
  <p:cSld name="Cover08">
    <p:bg>
      <p:bgPr>
        <a:solidFill>
          <a:schemeClr val="accent1"/>
        </a:solidFill>
        <a:effectLst/>
      </p:bgPr>
    </p:bg>
    <p:spTree>
      <p:nvGrpSpPr>
        <p:cNvPr id="1" name="Shape 46"/>
        <p:cNvGrpSpPr/>
        <p:nvPr/>
      </p:nvGrpSpPr>
      <p:grpSpPr>
        <a:xfrm>
          <a:off x="0" y="0"/>
          <a:ext cx="0" cy="0"/>
          <a:chOff x="0" y="0"/>
          <a:chExt cx="0" cy="0"/>
        </a:xfrm>
      </p:grpSpPr>
      <p:sp>
        <p:nvSpPr>
          <p:cNvPr id="47" name="Google Shape;47;p8"/>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1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1pPr>
            <a:lvl2pPr marR="0" lvl="1" algn="l" rtl="0">
              <a:lnSpc>
                <a:spcPct val="100000"/>
              </a:lnSpc>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R="0" lvl="3"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48" name="Google Shape;48;p8"/>
          <p:cNvSpPr/>
          <p:nvPr/>
        </p:nvSpPr>
        <p:spPr>
          <a:xfrm>
            <a:off x="407988" y="368300"/>
            <a:ext cx="7451725" cy="6121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9" name="Google Shape;49;p8"/>
          <p:cNvPicPr preferRelativeResize="0"/>
          <p:nvPr/>
        </p:nvPicPr>
        <p:blipFill rotWithShape="1">
          <a:blip r:embed="rId2">
            <a:alphaModFix/>
          </a:blip>
          <a:srcRect/>
          <a:stretch/>
        </p:blipFill>
        <p:spPr>
          <a:xfrm>
            <a:off x="824711" y="982190"/>
            <a:ext cx="1850756" cy="456142"/>
          </a:xfrm>
          <a:prstGeom prst="rect">
            <a:avLst/>
          </a:prstGeom>
          <a:noFill/>
          <a:ln>
            <a:noFill/>
          </a:ln>
        </p:spPr>
      </p:pic>
      <p:sp>
        <p:nvSpPr>
          <p:cNvPr id="50" name="Google Shape;50;p8"/>
          <p:cNvSpPr txBox="1">
            <a:spLocks noGrp="1"/>
          </p:cNvSpPr>
          <p:nvPr>
            <p:ph type="body" idx="1"/>
          </p:nvPr>
        </p:nvSpPr>
        <p:spPr>
          <a:xfrm>
            <a:off x="740040" y="5554663"/>
            <a:ext cx="3003550" cy="611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463550" algn="l" rtl="0">
              <a:lnSpc>
                <a:spcPct val="100000"/>
              </a:lnSpc>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1" name="Google Shape;51;p8"/>
          <p:cNvSpPr txBox="1">
            <a:spLocks noGrp="1"/>
          </p:cNvSpPr>
          <p:nvPr>
            <p:ph type="title"/>
          </p:nvPr>
        </p:nvSpPr>
        <p:spPr>
          <a:xfrm>
            <a:off x="740041" y="2454882"/>
            <a:ext cx="5813160" cy="119001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5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9pPr>
          </a:lstStyle>
          <a:p>
            <a:endParaRPr/>
          </a:p>
        </p:txBody>
      </p:sp>
      <p:pic>
        <p:nvPicPr>
          <p:cNvPr id="52" name="Google Shape;52;p8"/>
          <p:cNvPicPr preferRelativeResize="0"/>
          <p:nvPr/>
        </p:nvPicPr>
        <p:blipFill rotWithShape="1">
          <a:blip r:embed="rId3">
            <a:alphaModFix/>
          </a:blip>
          <a:srcRect/>
          <a:stretch/>
        </p:blipFill>
        <p:spPr>
          <a:xfrm>
            <a:off x="9492538" y="5601213"/>
            <a:ext cx="1992457" cy="56463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09">
  <p:cSld name="Cover09">
    <p:spTree>
      <p:nvGrpSpPr>
        <p:cNvPr id="1" name="Shape 53"/>
        <p:cNvGrpSpPr/>
        <p:nvPr/>
      </p:nvGrpSpPr>
      <p:grpSpPr>
        <a:xfrm>
          <a:off x="0" y="0"/>
          <a:ext cx="0" cy="0"/>
          <a:chOff x="0" y="0"/>
          <a:chExt cx="0" cy="0"/>
        </a:xfrm>
      </p:grpSpPr>
      <p:sp>
        <p:nvSpPr>
          <p:cNvPr id="54" name="Google Shape;54;p9"/>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1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1pPr>
            <a:lvl2pPr marR="0" lvl="1" algn="l" rtl="0">
              <a:lnSpc>
                <a:spcPct val="100000"/>
              </a:lnSpc>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R="0" lvl="2"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R="0" lvl="3"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R="0" lvl="4"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R="0" lvl="5"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R="0" lvl="6"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R="0" lvl="7"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R="0" lvl="8"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5" name="Google Shape;55;p9"/>
          <p:cNvSpPr/>
          <p:nvPr/>
        </p:nvSpPr>
        <p:spPr>
          <a:xfrm>
            <a:off x="407988" y="368300"/>
            <a:ext cx="7451725" cy="6121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6" name="Google Shape;56;p9"/>
          <p:cNvPicPr preferRelativeResize="0"/>
          <p:nvPr/>
        </p:nvPicPr>
        <p:blipFill rotWithShape="1">
          <a:blip r:embed="rId2">
            <a:alphaModFix/>
          </a:blip>
          <a:srcRect/>
          <a:stretch/>
        </p:blipFill>
        <p:spPr>
          <a:xfrm>
            <a:off x="824711" y="982190"/>
            <a:ext cx="1850756" cy="456141"/>
          </a:xfrm>
          <a:prstGeom prst="rect">
            <a:avLst/>
          </a:prstGeom>
          <a:noFill/>
          <a:ln>
            <a:noFill/>
          </a:ln>
        </p:spPr>
      </p:pic>
      <p:sp>
        <p:nvSpPr>
          <p:cNvPr id="57" name="Google Shape;57;p9"/>
          <p:cNvSpPr txBox="1">
            <a:spLocks noGrp="1"/>
          </p:cNvSpPr>
          <p:nvPr>
            <p:ph type="body" idx="1"/>
          </p:nvPr>
        </p:nvSpPr>
        <p:spPr>
          <a:xfrm>
            <a:off x="740040" y="5554663"/>
            <a:ext cx="3003550" cy="611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463550" algn="l" rtl="0">
              <a:lnSpc>
                <a:spcPct val="100000"/>
              </a:lnSpc>
              <a:spcBef>
                <a:spcPts val="74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00000"/>
              </a:lnSpc>
              <a:spcBef>
                <a:spcPts val="54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58" name="Google Shape;58;p9"/>
          <p:cNvSpPr txBox="1">
            <a:spLocks noGrp="1"/>
          </p:cNvSpPr>
          <p:nvPr>
            <p:ph type="title"/>
          </p:nvPr>
        </p:nvSpPr>
        <p:spPr>
          <a:xfrm>
            <a:off x="740041" y="2454882"/>
            <a:ext cx="5813160" cy="119001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50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9pPr>
          </a:lstStyle>
          <a:p>
            <a:endParaRPr/>
          </a:p>
        </p:txBody>
      </p:sp>
      <p:pic>
        <p:nvPicPr>
          <p:cNvPr id="59" name="Google Shape;59;p9"/>
          <p:cNvPicPr preferRelativeResize="0"/>
          <p:nvPr/>
        </p:nvPicPr>
        <p:blipFill rotWithShape="1">
          <a:blip r:embed="rId3">
            <a:alphaModFix/>
          </a:blip>
          <a:srcRect/>
          <a:stretch/>
        </p:blipFill>
        <p:spPr>
          <a:xfrm>
            <a:off x="9486901" y="5598692"/>
            <a:ext cx="2001350" cy="56715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PORTADA 1">
  <p:cSld name="1_PORTADA 1">
    <p:bg>
      <p:bgPr>
        <a:solidFill>
          <a:schemeClr val="accent1"/>
        </a:solidFill>
        <a:effectLst/>
      </p:bgPr>
    </p:bg>
    <p:spTree>
      <p:nvGrpSpPr>
        <p:cNvPr id="1" name="Shape 60"/>
        <p:cNvGrpSpPr/>
        <p:nvPr/>
      </p:nvGrpSpPr>
      <p:grpSpPr>
        <a:xfrm>
          <a:off x="0" y="0"/>
          <a:ext cx="0" cy="0"/>
          <a:chOff x="0" y="0"/>
          <a:chExt cx="0" cy="0"/>
        </a:xfrm>
      </p:grpSpPr>
      <p:sp>
        <p:nvSpPr>
          <p:cNvPr id="61" name="Google Shape;61;p10"/>
          <p:cNvSpPr/>
          <p:nvPr/>
        </p:nvSpPr>
        <p:spPr>
          <a:xfrm>
            <a:off x="407988" y="368300"/>
            <a:ext cx="11376025" cy="6121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 name="Google Shape;62;p10"/>
          <p:cNvSpPr txBox="1">
            <a:spLocks noGrp="1"/>
          </p:cNvSpPr>
          <p:nvPr>
            <p:ph type="title"/>
          </p:nvPr>
        </p:nvSpPr>
        <p:spPr>
          <a:xfrm>
            <a:off x="740040" y="2060575"/>
            <a:ext cx="8228735" cy="116779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6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088">
          <p15:clr>
            <a:srgbClr val="F26B43"/>
          </p15:clr>
        </p15:guide>
        <p15:guide id="2" orient="horz" pos="232">
          <p15:clr>
            <a:srgbClr val="F26B43"/>
          </p15:clr>
        </p15:guide>
        <p15:guide id="3" pos="7423">
          <p15:clr>
            <a:srgbClr val="F26B43"/>
          </p15:clr>
        </p15:guide>
        <p15:guide id="4" pos="257">
          <p15:clr>
            <a:srgbClr val="F26B43"/>
          </p15:clr>
        </p15:guide>
        <p15:guide id="5" pos="2729">
          <p15:clr>
            <a:srgbClr val="F26B43"/>
          </p15:clr>
        </p15:guide>
        <p15:guide id="6" pos="2479">
          <p15:clr>
            <a:srgbClr val="F26B43"/>
          </p15:clr>
        </p15:guide>
        <p15:guide id="7" pos="4951">
          <p15:clr>
            <a:srgbClr val="F26B43"/>
          </p15:clr>
        </p15:guide>
        <p15:guide id="8" pos="5201">
          <p15:clr>
            <a:srgbClr val="F26B43"/>
          </p15:clr>
        </p15:guide>
        <p15:guide id="9" orient="horz" pos="2296">
          <p15:clr>
            <a:srgbClr val="F26B43"/>
          </p15:clr>
        </p15:guide>
        <p15:guide id="10" orient="horz" pos="2024">
          <p15:clr>
            <a:srgbClr val="F26B43"/>
          </p15:clr>
        </p15:guide>
        <p15:guide id="11" orient="horz" pos="1298">
          <p15:clr>
            <a:srgbClr val="F26B43"/>
          </p15:clr>
        </p15:guide>
        <p15:guide id="12" orient="horz" pos="38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6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snacknation.com/blog/author/ashleybell-lynngmail-com/" TargetMode="External"/><Relationship Id="rId4" Type="http://schemas.openxmlformats.org/officeDocument/2006/relationships/hyperlink" Target="https://snacknation.com/blog/work-from-home-polic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snacknation.com/blog/icebreaker-jokes/" TargetMode="External"/><Relationship Id="rId4" Type="http://schemas.openxmlformats.org/officeDocument/2006/relationships/image" Target="../media/image6.gif"/></Relationships>
</file>

<file path=ppt/slides/_rels/slide21.xml.rels><?xml version="1.0" encoding="UTF-8" standalone="yes"?>
<Relationships xmlns="http://schemas.openxmlformats.org/package/2006/relationships"><Relationship Id="rId3" Type="http://schemas.openxmlformats.org/officeDocument/2006/relationships/hyperlink" Target="https://www.teachervision.com/group-work/think-pair-share-cooperative-learning-strategy"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hyperlink" Target="https://teaching.cornell.edu/teaching-resources/engaging-students/collaborative-learning" TargetMode="External"/><Relationship Id="rId3" Type="http://schemas.openxmlformats.org/officeDocument/2006/relationships/image" Target="../media/image6.gif"/><Relationship Id="rId7" Type="http://schemas.openxmlformats.org/officeDocument/2006/relationships/hyperlink" Target="https://www.youtube.com/watch?v=M66ZU2PCIc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edutopia.org/blog/deeper-learning-collaboration-key-rebecca-alber" TargetMode="External"/><Relationship Id="rId11" Type="http://schemas.openxmlformats.org/officeDocument/2006/relationships/hyperlink" Target="https://www.youtube.com/watch?v=qi9nVpc9gq4" TargetMode="External"/><Relationship Id="rId5" Type="http://schemas.openxmlformats.org/officeDocument/2006/relationships/hyperlink" Target="https://gsehd.gwu.edu/articles/10-strategies-build-student-collaboration-classroom" TargetMode="External"/><Relationship Id="rId10" Type="http://schemas.openxmlformats.org/officeDocument/2006/relationships/hyperlink" Target="https://www.eduflow.com/blog/online-collaborative-learning-strategies-to-keep-students-engaged-while-at-home" TargetMode="External"/><Relationship Id="rId4" Type="http://schemas.openxmlformats.org/officeDocument/2006/relationships/hyperlink" Target="https://www.teachingchannel.com/blog/teacher-collaboration" TargetMode="External"/><Relationship Id="rId9" Type="http://schemas.openxmlformats.org/officeDocument/2006/relationships/hyperlink" Target="https://www.teachthought.com/pedagogy/20-collaborative-learning-tips-and-strategie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6.gif"/></Relationships>
</file>

<file path=ppt/slides/_rels/slide28.xml.rels><?xml version="1.0" encoding="UTF-8" standalone="yes"?>
<Relationships xmlns="http://schemas.openxmlformats.org/package/2006/relationships"><Relationship Id="rId3" Type="http://schemas.openxmlformats.org/officeDocument/2006/relationships/hyperlink" Target="https://twitter.com/intent/tweet?url=https://snacknation.com/?p=36731&amp;text=%E2%80%9C%20.%20.%20.%20communication%20and%20shared%20identity%20within%20a%20team%20can%20mediate%20the%20effects%20of%20physical%20separation.%E2%80%9D&amp;via=snacknation&amp;related=snacknatio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ordwall.net/play/6880/617/60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drive.google.com/file/d/1b6DqeHy8KZP6ZSCUJK7edcUV_fhnMfLC/view" TargetMode="Externa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558315" y="1476635"/>
            <a:ext cx="10514100" cy="1167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3200" b="1"/>
              <a:t>Collaboration Skills</a:t>
            </a:r>
            <a:r>
              <a:rPr lang="en-US" sz="3200"/>
              <a:t/>
            </a:r>
            <a:br>
              <a:rPr lang="en-US" sz="3200"/>
            </a:br>
            <a:r>
              <a:rPr lang="en-US" sz="3200"/>
              <a:t/>
            </a:r>
            <a:br>
              <a:rPr lang="en-US" sz="3200"/>
            </a:br>
            <a:r>
              <a:rPr lang="en-US" sz="3200"/>
              <a:t/>
            </a:r>
            <a:br>
              <a:rPr lang="en-US" sz="3200"/>
            </a:br>
            <a:endParaRPr sz="2800"/>
          </a:p>
        </p:txBody>
      </p:sp>
      <p:sp>
        <p:nvSpPr>
          <p:cNvPr id="74" name="Google Shape;74;p14"/>
          <p:cNvSpPr txBox="1"/>
          <p:nvPr/>
        </p:nvSpPr>
        <p:spPr>
          <a:xfrm>
            <a:off x="740040" y="5707062"/>
            <a:ext cx="3003550" cy="611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1600"/>
              <a:buFont typeface="Arial"/>
              <a:buNone/>
            </a:pPr>
            <a:r>
              <a:rPr lang="en-US" sz="1600" b="0" i="0" u="none" strike="noStrike" cap="none">
                <a:solidFill>
                  <a:schemeClr val="accent2"/>
                </a:solidFill>
                <a:latin typeface="Arial"/>
                <a:ea typeface="Arial"/>
                <a:cs typeface="Arial"/>
                <a:sym typeface="Arial"/>
              </a:rPr>
              <a:t>Washington, DC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a:solidFill>
                  <a:schemeClr val="dk1"/>
                </a:solidFill>
              </a:rPr>
              <a:t>November </a:t>
            </a:r>
            <a:r>
              <a:rPr lang="en-US" sz="1600" b="0" i="0" u="none" strike="noStrike" cap="none">
                <a:solidFill>
                  <a:schemeClr val="dk1"/>
                </a:solidFill>
                <a:latin typeface="Arial"/>
                <a:ea typeface="Arial"/>
                <a:cs typeface="Arial"/>
                <a:sym typeface="Arial"/>
              </a:rPr>
              <a:t>, 2020</a:t>
            </a:r>
            <a:endParaRPr sz="1400" b="0" i="0" u="none" strike="noStrike" cap="none">
              <a:solidFill>
                <a:srgbClr val="000000"/>
              </a:solidFill>
              <a:latin typeface="Arial"/>
              <a:ea typeface="Arial"/>
              <a:cs typeface="Arial"/>
              <a:sym typeface="Arial"/>
            </a:endParaRPr>
          </a:p>
        </p:txBody>
      </p:sp>
      <p:pic>
        <p:nvPicPr>
          <p:cNvPr id="75" name="Google Shape;75;p14"/>
          <p:cNvPicPr preferRelativeResize="0"/>
          <p:nvPr/>
        </p:nvPicPr>
        <p:blipFill rotWithShape="1">
          <a:blip r:embed="rId3">
            <a:alphaModFix/>
          </a:blip>
          <a:srcRect/>
          <a:stretch/>
        </p:blipFill>
        <p:spPr>
          <a:xfrm>
            <a:off x="8332225" y="4653996"/>
            <a:ext cx="3240915" cy="1664253"/>
          </a:xfrm>
          <a:prstGeom prst="rect">
            <a:avLst/>
          </a:prstGeom>
          <a:noFill/>
          <a:ln>
            <a:noFill/>
          </a:ln>
        </p:spPr>
      </p:pic>
      <p:pic>
        <p:nvPicPr>
          <p:cNvPr id="76" name="Google Shape;76;p14" descr="OAS :: Main Logo"/>
          <p:cNvPicPr preferRelativeResize="0"/>
          <p:nvPr/>
        </p:nvPicPr>
        <p:blipFill rotWithShape="1">
          <a:blip r:embed="rId4">
            <a:alphaModFix/>
          </a:blip>
          <a:srcRect/>
          <a:stretch/>
        </p:blipFill>
        <p:spPr>
          <a:xfrm>
            <a:off x="8816340" y="857542"/>
            <a:ext cx="2639378" cy="674078"/>
          </a:xfrm>
          <a:prstGeom prst="rect">
            <a:avLst/>
          </a:prstGeom>
          <a:noFill/>
          <a:ln>
            <a:noFill/>
          </a:ln>
        </p:spPr>
      </p:pic>
      <p:pic>
        <p:nvPicPr>
          <p:cNvPr id="77" name="Google Shape;77;p14"/>
          <p:cNvPicPr preferRelativeResize="0"/>
          <p:nvPr/>
        </p:nvPicPr>
        <p:blipFill>
          <a:blip r:embed="rId5">
            <a:alphaModFix/>
          </a:blip>
          <a:stretch>
            <a:fillRect/>
          </a:stretch>
        </p:blipFill>
        <p:spPr>
          <a:xfrm>
            <a:off x="4066790" y="2446435"/>
            <a:ext cx="3497165" cy="34971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618188" y="1918495"/>
            <a:ext cx="10514100" cy="15105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200" b="1">
                <a:solidFill>
                  <a:schemeClr val="accent5"/>
                </a:solidFill>
              </a:rPr>
              <a:t>How can we facilitate and enhance collaboration during and post COVID19 on virtual platforms?</a:t>
            </a:r>
            <a:endParaRPr sz="3200" b="1">
              <a:solidFill>
                <a:schemeClr val="accent5"/>
              </a:solidFill>
            </a:endParaRPr>
          </a:p>
          <a:p>
            <a:pPr marL="0" lvl="0" indent="0" algn="ctr" rtl="0">
              <a:lnSpc>
                <a:spcPct val="100000"/>
              </a:lnSpc>
              <a:spcBef>
                <a:spcPts val="0"/>
              </a:spcBef>
              <a:spcAft>
                <a:spcPts val="0"/>
              </a:spcAft>
              <a:buSzPts val="1400"/>
              <a:buNone/>
            </a:pPr>
            <a:endParaRPr sz="3200" b="1"/>
          </a:p>
        </p:txBody>
      </p:sp>
      <p:pic>
        <p:nvPicPr>
          <p:cNvPr id="154" name="Google Shape;154;p23"/>
          <p:cNvPicPr preferRelativeResize="0"/>
          <p:nvPr/>
        </p:nvPicPr>
        <p:blipFill rotWithShape="1">
          <a:blip r:embed="rId3">
            <a:alphaModFix/>
          </a:blip>
          <a:srcRect/>
          <a:stretch/>
        </p:blipFill>
        <p:spPr>
          <a:xfrm>
            <a:off x="8332225" y="4653996"/>
            <a:ext cx="3240915" cy="1664253"/>
          </a:xfrm>
          <a:prstGeom prst="rect">
            <a:avLst/>
          </a:prstGeom>
          <a:noFill/>
          <a:ln>
            <a:noFill/>
          </a:ln>
        </p:spPr>
      </p:pic>
      <p:pic>
        <p:nvPicPr>
          <p:cNvPr id="155" name="Google Shape;155;p23" descr="OAS :: Main Logo"/>
          <p:cNvPicPr preferRelativeResize="0"/>
          <p:nvPr/>
        </p:nvPicPr>
        <p:blipFill rotWithShape="1">
          <a:blip r:embed="rId4">
            <a:alphaModFix/>
          </a:blip>
          <a:srcRect/>
          <a:stretch/>
        </p:blipFill>
        <p:spPr>
          <a:xfrm>
            <a:off x="8816340" y="857542"/>
            <a:ext cx="2639379" cy="674078"/>
          </a:xfrm>
          <a:prstGeom prst="rect">
            <a:avLst/>
          </a:prstGeom>
          <a:noFill/>
          <a:ln>
            <a:noFill/>
          </a:ln>
        </p:spPr>
      </p:pic>
      <p:pic>
        <p:nvPicPr>
          <p:cNvPr id="156" name="Google Shape;156;p23"/>
          <p:cNvPicPr preferRelativeResize="0"/>
          <p:nvPr/>
        </p:nvPicPr>
        <p:blipFill>
          <a:blip r:embed="rId5">
            <a:alphaModFix/>
          </a:blip>
          <a:stretch>
            <a:fillRect/>
          </a:stretch>
        </p:blipFill>
        <p:spPr>
          <a:xfrm>
            <a:off x="4473802" y="3213095"/>
            <a:ext cx="2802880" cy="2802880"/>
          </a:xfrm>
          <a:prstGeom prst="rect">
            <a:avLst/>
          </a:prstGeom>
          <a:noFill/>
          <a:ln>
            <a:noFill/>
          </a:ln>
        </p:spPr>
      </p:pic>
      <p:sp>
        <p:nvSpPr>
          <p:cNvPr id="157" name="Google Shape;157;p23"/>
          <p:cNvSpPr txBox="1">
            <a:spLocks noGrp="1"/>
          </p:cNvSpPr>
          <p:nvPr>
            <p:ph type="title"/>
          </p:nvPr>
        </p:nvSpPr>
        <p:spPr>
          <a:xfrm>
            <a:off x="1119375" y="5149075"/>
            <a:ext cx="2103300" cy="674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3200" b="1"/>
              <a:t>Wil Campbell</a:t>
            </a:r>
            <a:endParaRPr sz="32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2995450" y="857550"/>
            <a:ext cx="5465100" cy="893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2300" b="1"/>
              <a:t>How collaboration skills may be promoted in online classes?</a:t>
            </a:r>
            <a:endParaRPr sz="2300" b="1"/>
          </a:p>
        </p:txBody>
      </p:sp>
      <p:pic>
        <p:nvPicPr>
          <p:cNvPr id="164" name="Google Shape;164;p24"/>
          <p:cNvPicPr preferRelativeResize="0"/>
          <p:nvPr/>
        </p:nvPicPr>
        <p:blipFill rotWithShape="1">
          <a:blip r:embed="rId3">
            <a:alphaModFix/>
          </a:blip>
          <a:srcRect/>
          <a:stretch/>
        </p:blipFill>
        <p:spPr>
          <a:xfrm>
            <a:off x="8332225" y="4653996"/>
            <a:ext cx="3240915" cy="1664253"/>
          </a:xfrm>
          <a:prstGeom prst="rect">
            <a:avLst/>
          </a:prstGeom>
          <a:noFill/>
          <a:ln>
            <a:noFill/>
          </a:ln>
        </p:spPr>
      </p:pic>
      <p:pic>
        <p:nvPicPr>
          <p:cNvPr id="165" name="Google Shape;165;p24" descr="OAS :: Main Logo"/>
          <p:cNvPicPr preferRelativeResize="0"/>
          <p:nvPr/>
        </p:nvPicPr>
        <p:blipFill rotWithShape="1">
          <a:blip r:embed="rId4">
            <a:alphaModFix/>
          </a:blip>
          <a:srcRect/>
          <a:stretch/>
        </p:blipFill>
        <p:spPr>
          <a:xfrm>
            <a:off x="8816340" y="857542"/>
            <a:ext cx="2639379" cy="674078"/>
          </a:xfrm>
          <a:prstGeom prst="rect">
            <a:avLst/>
          </a:prstGeom>
          <a:noFill/>
          <a:ln>
            <a:noFill/>
          </a:ln>
        </p:spPr>
      </p:pic>
      <p:pic>
        <p:nvPicPr>
          <p:cNvPr id="166" name="Google Shape;166;p24"/>
          <p:cNvPicPr preferRelativeResize="0"/>
          <p:nvPr/>
        </p:nvPicPr>
        <p:blipFill>
          <a:blip r:embed="rId5">
            <a:alphaModFix/>
          </a:blip>
          <a:stretch>
            <a:fillRect/>
          </a:stretch>
        </p:blipFill>
        <p:spPr>
          <a:xfrm>
            <a:off x="9721523" y="1750650"/>
            <a:ext cx="1734200" cy="1734200"/>
          </a:xfrm>
          <a:prstGeom prst="rect">
            <a:avLst/>
          </a:prstGeom>
          <a:noFill/>
          <a:ln>
            <a:noFill/>
          </a:ln>
        </p:spPr>
      </p:pic>
      <p:sp>
        <p:nvSpPr>
          <p:cNvPr id="167" name="Google Shape;167;p24"/>
          <p:cNvSpPr txBox="1"/>
          <p:nvPr/>
        </p:nvSpPr>
        <p:spPr>
          <a:xfrm>
            <a:off x="853950" y="1750650"/>
            <a:ext cx="9498600" cy="3992700"/>
          </a:xfrm>
          <a:prstGeom prst="rect">
            <a:avLst/>
          </a:prstGeom>
          <a:noFill/>
          <a:ln>
            <a:noFill/>
          </a:ln>
        </p:spPr>
        <p:txBody>
          <a:bodyPr spcFirstLastPara="1" wrap="square" lIns="91425" tIns="91425" rIns="91425" bIns="91425" anchor="t" anchorCtr="0">
            <a:noAutofit/>
          </a:bodyPr>
          <a:lstStyle/>
          <a:p>
            <a:pPr marL="457200" lvl="0" indent="-374650" algn="l" rtl="0">
              <a:lnSpc>
                <a:spcPct val="115000"/>
              </a:lnSpc>
              <a:spcBef>
                <a:spcPts val="0"/>
              </a:spcBef>
              <a:spcAft>
                <a:spcPts val="0"/>
              </a:spcAft>
              <a:buClr>
                <a:schemeClr val="accent5"/>
              </a:buClr>
              <a:buSzPts val="2300"/>
              <a:buChar char="●"/>
            </a:pPr>
            <a:r>
              <a:rPr lang="en-US" sz="2300">
                <a:solidFill>
                  <a:schemeClr val="accent5"/>
                </a:solidFill>
              </a:rPr>
              <a:t>Project-based learning</a:t>
            </a:r>
            <a:endParaRPr sz="2300">
              <a:solidFill>
                <a:schemeClr val="accent5"/>
              </a:solidFill>
            </a:endParaRPr>
          </a:p>
          <a:p>
            <a:pPr marL="457200" lvl="0" indent="-374650" algn="l" rtl="0">
              <a:lnSpc>
                <a:spcPct val="115000"/>
              </a:lnSpc>
              <a:spcBef>
                <a:spcPts val="0"/>
              </a:spcBef>
              <a:spcAft>
                <a:spcPts val="0"/>
              </a:spcAft>
              <a:buClr>
                <a:schemeClr val="accent5"/>
              </a:buClr>
              <a:buSzPts val="2300"/>
              <a:buChar char="●"/>
            </a:pPr>
            <a:r>
              <a:rPr lang="en-US" sz="2300">
                <a:solidFill>
                  <a:schemeClr val="accent5"/>
                </a:solidFill>
              </a:rPr>
              <a:t>Hands-on activities</a:t>
            </a:r>
            <a:endParaRPr sz="2300">
              <a:solidFill>
                <a:schemeClr val="accent5"/>
              </a:solidFill>
            </a:endParaRPr>
          </a:p>
          <a:p>
            <a:pPr marL="457200" lvl="0" indent="-374650" algn="l" rtl="0">
              <a:lnSpc>
                <a:spcPct val="115000"/>
              </a:lnSpc>
              <a:spcBef>
                <a:spcPts val="0"/>
              </a:spcBef>
              <a:spcAft>
                <a:spcPts val="0"/>
              </a:spcAft>
              <a:buClr>
                <a:schemeClr val="accent5"/>
              </a:buClr>
              <a:buSzPts val="2300"/>
              <a:buChar char="●"/>
            </a:pPr>
            <a:r>
              <a:rPr lang="en-US" sz="2300">
                <a:solidFill>
                  <a:schemeClr val="accent5"/>
                </a:solidFill>
              </a:rPr>
              <a:t>Walls of discussion </a:t>
            </a:r>
            <a:endParaRPr sz="2300">
              <a:solidFill>
                <a:schemeClr val="accent5"/>
              </a:solidFill>
            </a:endParaRPr>
          </a:p>
          <a:p>
            <a:pPr marL="457200" lvl="0" indent="-374650" algn="l" rtl="0">
              <a:lnSpc>
                <a:spcPct val="115000"/>
              </a:lnSpc>
              <a:spcBef>
                <a:spcPts val="0"/>
              </a:spcBef>
              <a:spcAft>
                <a:spcPts val="0"/>
              </a:spcAft>
              <a:buClr>
                <a:schemeClr val="accent5"/>
              </a:buClr>
              <a:buSzPts val="2300"/>
              <a:buChar char="●"/>
            </a:pPr>
            <a:r>
              <a:rPr lang="en-US" sz="2300">
                <a:solidFill>
                  <a:schemeClr val="accent5"/>
                </a:solidFill>
              </a:rPr>
              <a:t>Blogging</a:t>
            </a:r>
            <a:endParaRPr sz="2300">
              <a:solidFill>
                <a:schemeClr val="accent5"/>
              </a:solidFill>
            </a:endParaRPr>
          </a:p>
          <a:p>
            <a:pPr marL="457200" lvl="0" indent="-374650" algn="l" rtl="0">
              <a:lnSpc>
                <a:spcPct val="115000"/>
              </a:lnSpc>
              <a:spcBef>
                <a:spcPts val="0"/>
              </a:spcBef>
              <a:spcAft>
                <a:spcPts val="0"/>
              </a:spcAft>
              <a:buClr>
                <a:schemeClr val="accent5"/>
              </a:buClr>
              <a:buSzPts val="2300"/>
              <a:buChar char="●"/>
            </a:pPr>
            <a:r>
              <a:rPr lang="en-US" sz="2300">
                <a:solidFill>
                  <a:schemeClr val="accent5"/>
                </a:solidFill>
              </a:rPr>
              <a:t>Team work: select which students will work together, size the groups, teach how to listen, set rules, make goals and expectations, assign roles, different tasks for different groups.</a:t>
            </a:r>
            <a:endParaRPr sz="2300">
              <a:solidFill>
                <a:schemeClr val="accent5"/>
              </a:solidFill>
            </a:endParaRPr>
          </a:p>
          <a:p>
            <a:pPr marL="457200" lvl="0" indent="-374650" algn="l" rtl="0">
              <a:lnSpc>
                <a:spcPct val="115000"/>
              </a:lnSpc>
              <a:spcBef>
                <a:spcPts val="0"/>
              </a:spcBef>
              <a:spcAft>
                <a:spcPts val="0"/>
              </a:spcAft>
              <a:buClr>
                <a:schemeClr val="accent5"/>
              </a:buClr>
              <a:buSzPts val="2300"/>
              <a:buChar char="●"/>
            </a:pPr>
            <a:r>
              <a:rPr lang="en-US" sz="2300">
                <a:solidFill>
                  <a:schemeClr val="accent5"/>
                </a:solidFill>
              </a:rPr>
              <a:t>Collaborative activities</a:t>
            </a:r>
            <a:endParaRPr sz="2300">
              <a:solidFill>
                <a:schemeClr val="accent5"/>
              </a:solidFill>
            </a:endParaRPr>
          </a:p>
          <a:p>
            <a:pPr marL="0" lvl="0" indent="0" algn="l" rtl="0">
              <a:spcBef>
                <a:spcPts val="0"/>
              </a:spcBef>
              <a:spcAft>
                <a:spcPts val="0"/>
              </a:spcAft>
              <a:buNone/>
            </a:pPr>
            <a:endParaRPr sz="2300">
              <a:solidFill>
                <a:schemeClr val="accent5"/>
              </a:solidFill>
            </a:endParaRPr>
          </a:p>
          <a:p>
            <a:pPr marL="0" lvl="0" indent="0" algn="l" rtl="0">
              <a:spcBef>
                <a:spcPts val="0"/>
              </a:spcBef>
              <a:spcAft>
                <a:spcPts val="0"/>
              </a:spcAft>
              <a:buNone/>
            </a:pPr>
            <a:endParaRPr sz="2300">
              <a:solidFill>
                <a:schemeClr val="accent5"/>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txBox="1"/>
          <p:nvPr/>
        </p:nvSpPr>
        <p:spPr>
          <a:xfrm>
            <a:off x="3033825" y="965700"/>
            <a:ext cx="7040100" cy="921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900">
                <a:latin typeface="Impact"/>
                <a:ea typeface="Impact"/>
                <a:cs typeface="Impact"/>
                <a:sym typeface="Impact"/>
              </a:rPr>
              <a:t>https://www.menti.com/3fa7smmyg3</a:t>
            </a:r>
            <a:endParaRPr sz="2900">
              <a:latin typeface="Impact"/>
              <a:ea typeface="Impact"/>
              <a:cs typeface="Impact"/>
              <a:sym typeface="Impact"/>
            </a:endParaRPr>
          </a:p>
        </p:txBody>
      </p:sp>
      <p:sp>
        <p:nvSpPr>
          <p:cNvPr id="174" name="Google Shape;174;p25"/>
          <p:cNvSpPr txBox="1"/>
          <p:nvPr/>
        </p:nvSpPr>
        <p:spPr>
          <a:xfrm>
            <a:off x="4954550" y="1887000"/>
            <a:ext cx="3000000" cy="79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900">
                <a:highlight>
                  <a:srgbClr val="FFFFFF"/>
                </a:highlight>
                <a:latin typeface="Impact"/>
                <a:ea typeface="Impact"/>
                <a:cs typeface="Impact"/>
                <a:sym typeface="Impact"/>
              </a:rPr>
              <a:t>43 32 25 4 </a:t>
            </a:r>
            <a:endParaRPr sz="3100">
              <a:latin typeface="Impact"/>
              <a:ea typeface="Impact"/>
              <a:cs typeface="Impact"/>
              <a:sym typeface="Impact"/>
            </a:endParaRPr>
          </a:p>
        </p:txBody>
      </p:sp>
      <p:pic>
        <p:nvPicPr>
          <p:cNvPr id="175" name="Google Shape;175;p25"/>
          <p:cNvPicPr preferRelativeResize="0"/>
          <p:nvPr/>
        </p:nvPicPr>
        <p:blipFill>
          <a:blip r:embed="rId3">
            <a:alphaModFix/>
          </a:blip>
          <a:stretch>
            <a:fillRect/>
          </a:stretch>
        </p:blipFill>
        <p:spPr>
          <a:xfrm>
            <a:off x="4638425" y="2740725"/>
            <a:ext cx="3096200" cy="3096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6" descr="OAS :: Main Logo"/>
          <p:cNvPicPr preferRelativeResize="0"/>
          <p:nvPr/>
        </p:nvPicPr>
        <p:blipFill rotWithShape="1">
          <a:blip r:embed="rId3">
            <a:alphaModFix/>
          </a:blip>
          <a:srcRect/>
          <a:stretch/>
        </p:blipFill>
        <p:spPr>
          <a:xfrm>
            <a:off x="8816340" y="857542"/>
            <a:ext cx="2639378" cy="674078"/>
          </a:xfrm>
          <a:prstGeom prst="rect">
            <a:avLst/>
          </a:prstGeom>
          <a:noFill/>
          <a:ln>
            <a:noFill/>
          </a:ln>
        </p:spPr>
      </p:pic>
      <p:sp>
        <p:nvSpPr>
          <p:cNvPr id="181" name="Google Shape;181;p26"/>
          <p:cNvSpPr txBox="1"/>
          <p:nvPr/>
        </p:nvSpPr>
        <p:spPr>
          <a:xfrm>
            <a:off x="2615350" y="1243477"/>
            <a:ext cx="6201000" cy="146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200" b="1">
              <a:solidFill>
                <a:schemeClr val="dk1"/>
              </a:solidFill>
            </a:endParaRPr>
          </a:p>
        </p:txBody>
      </p:sp>
      <p:sp>
        <p:nvSpPr>
          <p:cNvPr id="182" name="Google Shape;182;p26"/>
          <p:cNvSpPr txBox="1">
            <a:spLocks noGrp="1"/>
          </p:cNvSpPr>
          <p:nvPr>
            <p:ph type="title"/>
          </p:nvPr>
        </p:nvSpPr>
        <p:spPr>
          <a:xfrm>
            <a:off x="1574425" y="2254750"/>
            <a:ext cx="8749800" cy="1510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1400"/>
              <a:buNone/>
            </a:pPr>
            <a:r>
              <a:rPr lang="en-US" sz="3200" b="1"/>
              <a:t>Digital resources to enhance collaboration skills?</a:t>
            </a:r>
            <a:endParaRPr sz="3200" b="1"/>
          </a:p>
        </p:txBody>
      </p:sp>
      <p:pic>
        <p:nvPicPr>
          <p:cNvPr id="183" name="Google Shape;183;p26"/>
          <p:cNvPicPr preferRelativeResize="0"/>
          <p:nvPr/>
        </p:nvPicPr>
        <p:blipFill>
          <a:blip r:embed="rId4">
            <a:alphaModFix/>
          </a:blip>
          <a:stretch>
            <a:fillRect/>
          </a:stretch>
        </p:blipFill>
        <p:spPr>
          <a:xfrm>
            <a:off x="4555350" y="3377900"/>
            <a:ext cx="2787950" cy="2787950"/>
          </a:xfrm>
          <a:prstGeom prst="rect">
            <a:avLst/>
          </a:prstGeom>
          <a:noFill/>
          <a:ln>
            <a:noFill/>
          </a:ln>
        </p:spPr>
      </p:pic>
      <p:sp>
        <p:nvSpPr>
          <p:cNvPr id="184" name="Google Shape;184;p26"/>
          <p:cNvSpPr txBox="1">
            <a:spLocks noGrp="1"/>
          </p:cNvSpPr>
          <p:nvPr>
            <p:ph type="title"/>
          </p:nvPr>
        </p:nvSpPr>
        <p:spPr>
          <a:xfrm>
            <a:off x="1320025" y="4961825"/>
            <a:ext cx="2488800" cy="674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3200" b="1"/>
              <a:t>Selwyn Griffith</a:t>
            </a:r>
            <a:endParaRPr sz="32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88"/>
        <p:cNvGrpSpPr/>
        <p:nvPr/>
      </p:nvGrpSpPr>
      <p:grpSpPr>
        <a:xfrm>
          <a:off x="0" y="0"/>
          <a:ext cx="0" cy="0"/>
          <a:chOff x="0" y="0"/>
          <a:chExt cx="0" cy="0"/>
        </a:xfrm>
      </p:grpSpPr>
      <p:pic>
        <p:nvPicPr>
          <p:cNvPr id="189" name="Google Shape;189;p27"/>
          <p:cNvPicPr preferRelativeResize="0"/>
          <p:nvPr/>
        </p:nvPicPr>
        <p:blipFill rotWithShape="1">
          <a:blip r:embed="rId3">
            <a:alphaModFix/>
          </a:blip>
          <a:srcRect t="6" b="37211"/>
          <a:stretch/>
        </p:blipFill>
        <p:spPr>
          <a:xfrm>
            <a:off x="1354500" y="2122698"/>
            <a:ext cx="4190766" cy="1613500"/>
          </a:xfrm>
          <a:prstGeom prst="rect">
            <a:avLst/>
          </a:prstGeom>
          <a:noFill/>
          <a:ln>
            <a:noFill/>
          </a:ln>
        </p:spPr>
      </p:pic>
      <p:pic>
        <p:nvPicPr>
          <p:cNvPr id="190" name="Google Shape;190;p27" descr="Archivo:Google Drive logo.png - Wikipedia, la enciclopedia libre"/>
          <p:cNvPicPr preferRelativeResize="0"/>
          <p:nvPr/>
        </p:nvPicPr>
        <p:blipFill>
          <a:blip r:embed="rId4">
            <a:alphaModFix/>
          </a:blip>
          <a:stretch>
            <a:fillRect/>
          </a:stretch>
        </p:blipFill>
        <p:spPr>
          <a:xfrm>
            <a:off x="2533968" y="3736198"/>
            <a:ext cx="894328" cy="894299"/>
          </a:xfrm>
          <a:prstGeom prst="rect">
            <a:avLst/>
          </a:prstGeom>
          <a:noFill/>
          <a:ln>
            <a:noFill/>
          </a:ln>
        </p:spPr>
      </p:pic>
      <p:sp>
        <p:nvSpPr>
          <p:cNvPr id="191" name="Google Shape;191;p27"/>
          <p:cNvSpPr txBox="1"/>
          <p:nvPr/>
        </p:nvSpPr>
        <p:spPr>
          <a:xfrm>
            <a:off x="6450333" y="1918333"/>
            <a:ext cx="5286300" cy="4000500"/>
          </a:xfrm>
          <a:prstGeom prst="rect">
            <a:avLst/>
          </a:prstGeom>
          <a:noFill/>
          <a:ln>
            <a:noFill/>
          </a:ln>
        </p:spPr>
        <p:txBody>
          <a:bodyPr spcFirstLastPara="1" wrap="square" lIns="121900" tIns="121900" rIns="121900" bIns="121900" anchor="t" anchorCtr="0">
            <a:noAutofit/>
          </a:bodyPr>
          <a:lstStyle/>
          <a:p>
            <a:pPr marL="609600" lvl="0" indent="-533400" algn="l" rtl="0">
              <a:spcBef>
                <a:spcPts val="0"/>
              </a:spcBef>
              <a:spcAft>
                <a:spcPts val="0"/>
              </a:spcAft>
              <a:buSzPts val="3600"/>
              <a:buChar char="●"/>
            </a:pPr>
            <a:r>
              <a:rPr lang="en-US" sz="3600"/>
              <a:t>Google Docs</a:t>
            </a:r>
            <a:endParaRPr sz="3600"/>
          </a:p>
          <a:p>
            <a:pPr marL="609600" lvl="0" indent="-533400" algn="l" rtl="0">
              <a:spcBef>
                <a:spcPts val="0"/>
              </a:spcBef>
              <a:spcAft>
                <a:spcPts val="0"/>
              </a:spcAft>
              <a:buSzPts val="3600"/>
              <a:buChar char="●"/>
            </a:pPr>
            <a:r>
              <a:rPr lang="en-US" sz="3600"/>
              <a:t>Google Sheets</a:t>
            </a:r>
            <a:endParaRPr sz="3600"/>
          </a:p>
          <a:p>
            <a:pPr marL="609600" lvl="0" indent="-533400" algn="l" rtl="0">
              <a:spcBef>
                <a:spcPts val="0"/>
              </a:spcBef>
              <a:spcAft>
                <a:spcPts val="0"/>
              </a:spcAft>
              <a:buSzPts val="3600"/>
              <a:buChar char="●"/>
            </a:pPr>
            <a:r>
              <a:rPr lang="en-US" sz="3600"/>
              <a:t>Google Slides</a:t>
            </a:r>
            <a:endParaRPr sz="3600"/>
          </a:p>
          <a:p>
            <a:pPr marL="609600" lvl="0" indent="-533400" algn="l" rtl="0">
              <a:spcBef>
                <a:spcPts val="0"/>
              </a:spcBef>
              <a:spcAft>
                <a:spcPts val="0"/>
              </a:spcAft>
              <a:buSzPts val="3600"/>
              <a:buChar char="●"/>
            </a:pPr>
            <a:r>
              <a:rPr lang="en-US" sz="3600"/>
              <a:t>Classroom </a:t>
            </a:r>
            <a:endParaRPr sz="3600"/>
          </a:p>
          <a:p>
            <a:pPr marL="609600" lvl="0" indent="-533400" algn="l" rtl="0">
              <a:spcBef>
                <a:spcPts val="0"/>
              </a:spcBef>
              <a:spcAft>
                <a:spcPts val="0"/>
              </a:spcAft>
              <a:buSzPts val="3600"/>
              <a:buChar char="●"/>
            </a:pPr>
            <a:r>
              <a:rPr lang="en-US" sz="3600"/>
              <a:t>Drive </a:t>
            </a:r>
            <a:endParaRPr sz="3600"/>
          </a:p>
          <a:p>
            <a:pPr marL="609600" lvl="0" indent="-533400" algn="l" rtl="0">
              <a:spcBef>
                <a:spcPts val="0"/>
              </a:spcBef>
              <a:spcAft>
                <a:spcPts val="0"/>
              </a:spcAft>
              <a:buSzPts val="3600"/>
              <a:buChar char="●"/>
            </a:pPr>
            <a:r>
              <a:rPr lang="en-US" sz="3600"/>
              <a:t>Jamboard</a:t>
            </a:r>
            <a:endParaRPr sz="3600"/>
          </a:p>
        </p:txBody>
      </p:sp>
      <p:sp>
        <p:nvSpPr>
          <p:cNvPr id="192" name="Google Shape;192;p27"/>
          <p:cNvSpPr txBox="1">
            <a:spLocks noGrp="1"/>
          </p:cNvSpPr>
          <p:nvPr>
            <p:ph type="body" idx="1"/>
          </p:nvPr>
        </p:nvSpPr>
        <p:spPr>
          <a:xfrm>
            <a:off x="986720" y="7406217"/>
            <a:ext cx="4004700" cy="814800"/>
          </a:xfrm>
          <a:prstGeom prst="rect">
            <a:avLst/>
          </a:prstGeom>
        </p:spPr>
        <p:txBody>
          <a:bodyPr spcFirstLastPara="1" wrap="square" lIns="91425" tIns="45700" rIns="91425" bIns="45700" anchor="t" anchorCtr="0">
            <a:noAutofit/>
          </a:bodyPr>
          <a:lstStyle/>
          <a:p>
            <a:pPr marL="0" lvl="0" indent="0" algn="l" rtl="0">
              <a:spcBef>
                <a:spcPts val="320"/>
              </a:spcBef>
              <a:spcAft>
                <a:spcPts val="0"/>
              </a:spcAft>
              <a:buNone/>
            </a:pPr>
            <a:endParaRPr/>
          </a:p>
        </p:txBody>
      </p:sp>
      <p:sp>
        <p:nvSpPr>
          <p:cNvPr id="193" name="Google Shape;193;p27"/>
          <p:cNvSpPr txBox="1">
            <a:spLocks noGrp="1"/>
          </p:cNvSpPr>
          <p:nvPr>
            <p:ph type="title"/>
          </p:nvPr>
        </p:nvSpPr>
        <p:spPr>
          <a:xfrm>
            <a:off x="2986725" y="612283"/>
            <a:ext cx="8750100" cy="1510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1500"/>
              <a:buNone/>
            </a:pPr>
            <a:r>
              <a:rPr lang="en-US" sz="3200" b="1"/>
              <a:t>Google for Education</a:t>
            </a:r>
            <a:endParaRPr sz="3200" b="1"/>
          </a:p>
        </p:txBody>
      </p:sp>
      <p:pic>
        <p:nvPicPr>
          <p:cNvPr id="194" name="Google Shape;194;p27"/>
          <p:cNvPicPr preferRelativeResize="0"/>
          <p:nvPr/>
        </p:nvPicPr>
        <p:blipFill rotWithShape="1">
          <a:blip r:embed="rId5">
            <a:alphaModFix/>
          </a:blip>
          <a:srcRect l="10565" t="28254" r="68285" b="29265"/>
          <a:stretch/>
        </p:blipFill>
        <p:spPr>
          <a:xfrm>
            <a:off x="3600667" y="3774733"/>
            <a:ext cx="669500" cy="8943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98"/>
        <p:cNvGrpSpPr/>
        <p:nvPr/>
      </p:nvGrpSpPr>
      <p:grpSpPr>
        <a:xfrm>
          <a:off x="0" y="0"/>
          <a:ext cx="0" cy="0"/>
          <a:chOff x="0" y="0"/>
          <a:chExt cx="0" cy="0"/>
        </a:xfrm>
      </p:grpSpPr>
      <p:sp>
        <p:nvSpPr>
          <p:cNvPr id="199" name="Google Shape;199;p28"/>
          <p:cNvSpPr txBox="1">
            <a:spLocks noGrp="1"/>
          </p:cNvSpPr>
          <p:nvPr>
            <p:ph type="body" idx="1"/>
          </p:nvPr>
        </p:nvSpPr>
        <p:spPr>
          <a:xfrm>
            <a:off x="986720" y="7406217"/>
            <a:ext cx="4004700" cy="814800"/>
          </a:xfrm>
          <a:prstGeom prst="rect">
            <a:avLst/>
          </a:prstGeom>
        </p:spPr>
        <p:txBody>
          <a:bodyPr spcFirstLastPara="1" wrap="square" lIns="91425" tIns="45700" rIns="91425" bIns="45700" anchor="t" anchorCtr="0">
            <a:noAutofit/>
          </a:bodyPr>
          <a:lstStyle/>
          <a:p>
            <a:pPr marL="0" lvl="0" indent="0" algn="l" rtl="0">
              <a:spcBef>
                <a:spcPts val="320"/>
              </a:spcBef>
              <a:spcAft>
                <a:spcPts val="0"/>
              </a:spcAft>
              <a:buNone/>
            </a:pPr>
            <a:endParaRPr/>
          </a:p>
        </p:txBody>
      </p:sp>
      <p:sp>
        <p:nvSpPr>
          <p:cNvPr id="200" name="Google Shape;200;p28"/>
          <p:cNvSpPr txBox="1">
            <a:spLocks noGrp="1"/>
          </p:cNvSpPr>
          <p:nvPr>
            <p:ph type="title"/>
          </p:nvPr>
        </p:nvSpPr>
        <p:spPr>
          <a:xfrm>
            <a:off x="2986725" y="612283"/>
            <a:ext cx="8750100" cy="1510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1500"/>
              <a:buNone/>
            </a:pPr>
            <a:r>
              <a:rPr lang="en-US" sz="3200" b="1"/>
              <a:t>Virtual WhiteBoard</a:t>
            </a:r>
            <a:endParaRPr sz="3200" b="1"/>
          </a:p>
        </p:txBody>
      </p:sp>
      <p:pic>
        <p:nvPicPr>
          <p:cNvPr id="201" name="Google Shape;201;p28" descr="Muros colaborativos con Padlet | TED"/>
          <p:cNvPicPr preferRelativeResize="0"/>
          <p:nvPr/>
        </p:nvPicPr>
        <p:blipFill>
          <a:blip r:embed="rId3">
            <a:alphaModFix/>
          </a:blip>
          <a:stretch>
            <a:fillRect/>
          </a:stretch>
        </p:blipFill>
        <p:spPr>
          <a:xfrm>
            <a:off x="7095142" y="2274467"/>
            <a:ext cx="3450492" cy="2439367"/>
          </a:xfrm>
          <a:prstGeom prst="rect">
            <a:avLst/>
          </a:prstGeom>
          <a:noFill/>
          <a:ln>
            <a:noFill/>
          </a:ln>
        </p:spPr>
      </p:pic>
      <p:pic>
        <p:nvPicPr>
          <p:cNvPr id="202" name="Google Shape;202;p28" descr="Press &amp; Media - https://conceptboard.com"/>
          <p:cNvPicPr preferRelativeResize="0"/>
          <p:nvPr/>
        </p:nvPicPr>
        <p:blipFill>
          <a:blip r:embed="rId4">
            <a:alphaModFix/>
          </a:blip>
          <a:stretch>
            <a:fillRect/>
          </a:stretch>
        </p:blipFill>
        <p:spPr>
          <a:xfrm>
            <a:off x="1161233" y="3213100"/>
            <a:ext cx="4564099" cy="81306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06"/>
        <p:cNvGrpSpPr/>
        <p:nvPr/>
      </p:nvGrpSpPr>
      <p:grpSpPr>
        <a:xfrm>
          <a:off x="0" y="0"/>
          <a:ext cx="0" cy="0"/>
          <a:chOff x="0" y="0"/>
          <a:chExt cx="0" cy="0"/>
        </a:xfrm>
      </p:grpSpPr>
      <p:sp>
        <p:nvSpPr>
          <p:cNvPr id="207" name="Google Shape;207;p29"/>
          <p:cNvSpPr txBox="1">
            <a:spLocks noGrp="1"/>
          </p:cNvSpPr>
          <p:nvPr>
            <p:ph type="body" idx="1"/>
          </p:nvPr>
        </p:nvSpPr>
        <p:spPr>
          <a:xfrm>
            <a:off x="986720" y="7406217"/>
            <a:ext cx="4004700" cy="814800"/>
          </a:xfrm>
          <a:prstGeom prst="rect">
            <a:avLst/>
          </a:prstGeom>
        </p:spPr>
        <p:txBody>
          <a:bodyPr spcFirstLastPara="1" wrap="square" lIns="91425" tIns="45700" rIns="91425" bIns="45700" anchor="t" anchorCtr="0">
            <a:noAutofit/>
          </a:bodyPr>
          <a:lstStyle/>
          <a:p>
            <a:pPr marL="0" lvl="0" indent="0" algn="l" rtl="0">
              <a:spcBef>
                <a:spcPts val="320"/>
              </a:spcBef>
              <a:spcAft>
                <a:spcPts val="0"/>
              </a:spcAft>
              <a:buNone/>
            </a:pPr>
            <a:endParaRPr/>
          </a:p>
        </p:txBody>
      </p:sp>
      <p:sp>
        <p:nvSpPr>
          <p:cNvPr id="208" name="Google Shape;208;p29"/>
          <p:cNvSpPr txBox="1">
            <a:spLocks noGrp="1"/>
          </p:cNvSpPr>
          <p:nvPr>
            <p:ph type="title"/>
          </p:nvPr>
        </p:nvSpPr>
        <p:spPr>
          <a:xfrm>
            <a:off x="2986725" y="612283"/>
            <a:ext cx="8750100" cy="1510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SzPts val="1500"/>
              <a:buNone/>
            </a:pPr>
            <a:r>
              <a:rPr lang="en-US" sz="3200" b="1"/>
              <a:t>Vídeo Calls </a:t>
            </a:r>
            <a:endParaRPr sz="3200" b="1"/>
          </a:p>
        </p:txBody>
      </p:sp>
      <p:pic>
        <p:nvPicPr>
          <p:cNvPr id="209" name="Google Shape;209;p29" descr="Google Meet, la alternativa profesional a Hangouts, amplía hasta 100 el  número de personas que pueden estar en una videollamada"/>
          <p:cNvPicPr preferRelativeResize="0"/>
          <p:nvPr/>
        </p:nvPicPr>
        <p:blipFill>
          <a:blip r:embed="rId3">
            <a:alphaModFix/>
          </a:blip>
          <a:stretch>
            <a:fillRect/>
          </a:stretch>
        </p:blipFill>
        <p:spPr>
          <a:xfrm>
            <a:off x="560375" y="2495525"/>
            <a:ext cx="3118775" cy="2079200"/>
          </a:xfrm>
          <a:prstGeom prst="rect">
            <a:avLst/>
          </a:prstGeom>
          <a:noFill/>
          <a:ln>
            <a:noFill/>
          </a:ln>
        </p:spPr>
      </p:pic>
      <p:pic>
        <p:nvPicPr>
          <p:cNvPr id="210" name="Google Shape;210;p29"/>
          <p:cNvPicPr preferRelativeResize="0"/>
          <p:nvPr/>
        </p:nvPicPr>
        <p:blipFill>
          <a:blip r:embed="rId4">
            <a:alphaModFix/>
          </a:blip>
          <a:stretch>
            <a:fillRect/>
          </a:stretch>
        </p:blipFill>
        <p:spPr>
          <a:xfrm>
            <a:off x="2868175" y="2368558"/>
            <a:ext cx="5057775" cy="2552700"/>
          </a:xfrm>
          <a:prstGeom prst="rect">
            <a:avLst/>
          </a:prstGeom>
          <a:noFill/>
          <a:ln>
            <a:noFill/>
          </a:ln>
        </p:spPr>
      </p:pic>
      <p:pic>
        <p:nvPicPr>
          <p:cNvPr id="211" name="Google Shape;211;p29" descr="Microsoft anuncia nuevas características de Teams | Noticias tecnología,  móvil, gadgets"/>
          <p:cNvPicPr preferRelativeResize="0"/>
          <p:nvPr/>
        </p:nvPicPr>
        <p:blipFill>
          <a:blip r:embed="rId5">
            <a:alphaModFix/>
          </a:blip>
          <a:stretch>
            <a:fillRect/>
          </a:stretch>
        </p:blipFill>
        <p:spPr>
          <a:xfrm>
            <a:off x="7707125" y="2435550"/>
            <a:ext cx="3533775" cy="19869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15"/>
        <p:cNvGrpSpPr/>
        <p:nvPr/>
      </p:nvGrpSpPr>
      <p:grpSpPr>
        <a:xfrm>
          <a:off x="0" y="0"/>
          <a:ext cx="0" cy="0"/>
          <a:chOff x="0" y="0"/>
          <a:chExt cx="0" cy="0"/>
        </a:xfrm>
      </p:grpSpPr>
      <p:sp>
        <p:nvSpPr>
          <p:cNvPr id="216" name="Google Shape;216;p30"/>
          <p:cNvSpPr txBox="1">
            <a:spLocks noGrp="1"/>
          </p:cNvSpPr>
          <p:nvPr>
            <p:ph type="body" idx="1"/>
          </p:nvPr>
        </p:nvSpPr>
        <p:spPr>
          <a:xfrm>
            <a:off x="986720" y="7406217"/>
            <a:ext cx="4004700" cy="814800"/>
          </a:xfrm>
          <a:prstGeom prst="rect">
            <a:avLst/>
          </a:prstGeom>
        </p:spPr>
        <p:txBody>
          <a:bodyPr spcFirstLastPara="1" wrap="square" lIns="91425" tIns="45700" rIns="91425" bIns="45700" anchor="t" anchorCtr="0">
            <a:noAutofit/>
          </a:bodyPr>
          <a:lstStyle/>
          <a:p>
            <a:pPr marL="0" lvl="0" indent="0" algn="l" rtl="0">
              <a:spcBef>
                <a:spcPts val="320"/>
              </a:spcBef>
              <a:spcAft>
                <a:spcPts val="0"/>
              </a:spcAft>
              <a:buNone/>
            </a:pPr>
            <a:endParaRPr/>
          </a:p>
        </p:txBody>
      </p:sp>
      <p:pic>
        <p:nvPicPr>
          <p:cNvPr id="217" name="Google Shape;217;p30"/>
          <p:cNvPicPr preferRelativeResize="0"/>
          <p:nvPr/>
        </p:nvPicPr>
        <p:blipFill>
          <a:blip r:embed="rId3">
            <a:alphaModFix/>
          </a:blip>
          <a:stretch>
            <a:fillRect/>
          </a:stretch>
        </p:blipFill>
        <p:spPr>
          <a:xfrm>
            <a:off x="5280701" y="-237667"/>
            <a:ext cx="6451599" cy="6451599"/>
          </a:xfrm>
          <a:prstGeom prst="rect">
            <a:avLst/>
          </a:prstGeom>
          <a:noFill/>
          <a:ln>
            <a:noFill/>
          </a:ln>
        </p:spPr>
      </p:pic>
      <p:pic>
        <p:nvPicPr>
          <p:cNvPr id="218" name="Google Shape;218;p30" descr="Book Creator, para crear, leer y compartir… – Entramar – Tecnología  Educativa Digital"/>
          <p:cNvPicPr preferRelativeResize="0"/>
          <p:nvPr/>
        </p:nvPicPr>
        <p:blipFill>
          <a:blip r:embed="rId4">
            <a:alphaModFix/>
          </a:blip>
          <a:stretch>
            <a:fillRect/>
          </a:stretch>
        </p:blipFill>
        <p:spPr>
          <a:xfrm>
            <a:off x="841083" y="2125867"/>
            <a:ext cx="4076700" cy="19939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31" descr="OAS :: Main Logo"/>
          <p:cNvPicPr preferRelativeResize="0"/>
          <p:nvPr/>
        </p:nvPicPr>
        <p:blipFill rotWithShape="1">
          <a:blip r:embed="rId3">
            <a:alphaModFix/>
          </a:blip>
          <a:srcRect/>
          <a:stretch/>
        </p:blipFill>
        <p:spPr>
          <a:xfrm>
            <a:off x="9028440" y="475767"/>
            <a:ext cx="2639379" cy="674078"/>
          </a:xfrm>
          <a:prstGeom prst="rect">
            <a:avLst/>
          </a:prstGeom>
          <a:noFill/>
          <a:ln>
            <a:noFill/>
          </a:ln>
        </p:spPr>
      </p:pic>
      <p:sp>
        <p:nvSpPr>
          <p:cNvPr id="225" name="Google Shape;225;p31"/>
          <p:cNvSpPr txBox="1"/>
          <p:nvPr/>
        </p:nvSpPr>
        <p:spPr>
          <a:xfrm>
            <a:off x="1142050" y="1781650"/>
            <a:ext cx="10449600" cy="3560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850">
                <a:solidFill>
                  <a:srgbClr val="676767"/>
                </a:solidFill>
                <a:highlight>
                  <a:srgbClr val="FFFFFF"/>
                </a:highlight>
                <a:latin typeface="Comfortaa"/>
                <a:ea typeface="Comfortaa"/>
                <a:cs typeface="Comfortaa"/>
                <a:sym typeface="Comfortaa"/>
              </a:rPr>
              <a:t>Virtual team building has the power to make </a:t>
            </a:r>
            <a:r>
              <a:rPr lang="en-US" sz="2850">
                <a:solidFill>
                  <a:srgbClr val="2CD5C4"/>
                </a:solidFill>
                <a:highlight>
                  <a:srgbClr val="FFFFFF"/>
                </a:highlight>
                <a:uFill>
                  <a:noFill/>
                </a:uFill>
                <a:latin typeface="Comfortaa"/>
                <a:ea typeface="Comfortaa"/>
                <a:cs typeface="Comfortaa"/>
                <a:sym typeface="Comforta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remote teams</a:t>
            </a:r>
            <a:r>
              <a:rPr lang="en-US" sz="2850">
                <a:solidFill>
                  <a:srgbClr val="676767"/>
                </a:solidFill>
                <a:highlight>
                  <a:srgbClr val="FFFFFF"/>
                </a:highlight>
                <a:latin typeface="Comfortaa"/>
                <a:ea typeface="Comfortaa"/>
                <a:cs typeface="Comfortaa"/>
                <a:sym typeface="Comfortaa"/>
              </a:rPr>
              <a:t> feel as tight-knit as on-site teams. This is especially true if you leverage purpose, vision, and enthusiasm to plan crowd-pleasing virtual team building activities.</a:t>
            </a:r>
            <a:endParaRPr sz="2850">
              <a:solidFill>
                <a:srgbClr val="676767"/>
              </a:solidFill>
              <a:highlight>
                <a:srgbClr val="FFFFFF"/>
              </a:highlight>
              <a:latin typeface="Comfortaa"/>
              <a:ea typeface="Comfortaa"/>
              <a:cs typeface="Comfortaa"/>
              <a:sym typeface="Comfortaa"/>
            </a:endParaRPr>
          </a:p>
          <a:p>
            <a:pPr marL="0" lvl="0" indent="0" algn="l" rtl="0">
              <a:spcBef>
                <a:spcPts val="0"/>
              </a:spcBef>
              <a:spcAft>
                <a:spcPts val="0"/>
              </a:spcAft>
              <a:buNone/>
            </a:pPr>
            <a:r>
              <a:rPr lang="en-US" sz="2550">
                <a:solidFill>
                  <a:srgbClr val="888888"/>
                </a:solidFill>
                <a:highlight>
                  <a:srgbClr val="FFFFFF"/>
                </a:highlight>
                <a:latin typeface="Comfortaa"/>
                <a:ea typeface="Comfortaa"/>
                <a:cs typeface="Comfortaa"/>
                <a:sym typeface="Comfortaa"/>
              </a:rPr>
              <a:t>By </a:t>
            </a:r>
            <a:r>
              <a:rPr lang="en-US" sz="2550">
                <a:solidFill>
                  <a:srgbClr val="2CD5C4"/>
                </a:solidFill>
                <a:highlight>
                  <a:srgbClr val="FFFFFF"/>
                </a:highlight>
                <a:uFill>
                  <a:noFill/>
                </a:uFill>
                <a:latin typeface="Comfortaa"/>
                <a:ea typeface="Comfortaa"/>
                <a:cs typeface="Comfortaa"/>
                <a:sym typeface="Comfortaa"/>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Ashley Bell</a:t>
            </a:r>
            <a:endParaRPr sz="3550">
              <a:solidFill>
                <a:srgbClr val="676767"/>
              </a:solidFill>
              <a:highlight>
                <a:srgbClr val="FFFFFF"/>
              </a:highlight>
              <a:latin typeface="Comfortaa"/>
              <a:ea typeface="Comfortaa"/>
              <a:cs typeface="Comfortaa"/>
              <a:sym typeface="Comforta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2"/>
          <p:cNvSpPr txBox="1"/>
          <p:nvPr/>
        </p:nvSpPr>
        <p:spPr>
          <a:xfrm>
            <a:off x="537250" y="1480800"/>
            <a:ext cx="5299500" cy="42576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1800"/>
              </a:spcBef>
              <a:spcAft>
                <a:spcPts val="0"/>
              </a:spcAft>
              <a:buNone/>
            </a:pPr>
            <a:r>
              <a:rPr lang="en-US" sz="2300">
                <a:solidFill>
                  <a:srgbClr val="222222"/>
                </a:solidFill>
                <a:highlight>
                  <a:srgbClr val="FFFFFF"/>
                </a:highlight>
                <a:latin typeface="Comic Sans MS"/>
                <a:ea typeface="Comic Sans MS"/>
                <a:cs typeface="Comic Sans MS"/>
                <a:sym typeface="Comic Sans MS"/>
              </a:rPr>
              <a:t>What Are Teamwork Skills?</a:t>
            </a:r>
            <a:endParaRPr sz="2300">
              <a:solidFill>
                <a:srgbClr val="222222"/>
              </a:solidFill>
              <a:highlight>
                <a:srgbClr val="FFFFFF"/>
              </a:highlight>
              <a:latin typeface="Comic Sans MS"/>
              <a:ea typeface="Comic Sans MS"/>
              <a:cs typeface="Comic Sans MS"/>
              <a:sym typeface="Comic Sans MS"/>
            </a:endParaRPr>
          </a:p>
          <a:p>
            <a:pPr marL="0" lvl="0" indent="0" algn="l" rtl="0">
              <a:lnSpc>
                <a:spcPct val="115000"/>
              </a:lnSpc>
              <a:spcBef>
                <a:spcPts val="600"/>
              </a:spcBef>
              <a:spcAft>
                <a:spcPts val="1100"/>
              </a:spcAft>
              <a:buNone/>
            </a:pPr>
            <a:r>
              <a:rPr lang="en-US" sz="1900">
                <a:solidFill>
                  <a:srgbClr val="222222"/>
                </a:solidFill>
                <a:highlight>
                  <a:srgbClr val="FFFFFF"/>
                </a:highlight>
                <a:latin typeface="Comic Sans MS"/>
                <a:ea typeface="Comic Sans MS"/>
                <a:cs typeface="Comic Sans MS"/>
                <a:sym typeface="Comic Sans MS"/>
              </a:rPr>
              <a:t>Regardless of your role, you need to be able to work well with others and convey your teamwork skills to hiring managers, recruiters, and prospective employers. Scan any job listing, and you’ll see that even ads that seek “self-starters” also inevitably use the phrase “team player.” Those who have teamwork skills like communication and a positive attitude can help a team be more productive.</a:t>
            </a:r>
            <a:endParaRPr sz="1900">
              <a:solidFill>
                <a:srgbClr val="222222"/>
              </a:solidFill>
              <a:highlight>
                <a:srgbClr val="FFFFFF"/>
              </a:highlight>
              <a:latin typeface="Comic Sans MS"/>
              <a:ea typeface="Comic Sans MS"/>
              <a:cs typeface="Comic Sans MS"/>
              <a:sym typeface="Comic Sans MS"/>
            </a:endParaRPr>
          </a:p>
        </p:txBody>
      </p:sp>
      <p:pic>
        <p:nvPicPr>
          <p:cNvPr id="232" name="Google Shape;232;p32"/>
          <p:cNvPicPr preferRelativeResize="0"/>
          <p:nvPr/>
        </p:nvPicPr>
        <p:blipFill>
          <a:blip r:embed="rId3">
            <a:alphaModFix/>
          </a:blip>
          <a:stretch>
            <a:fillRect/>
          </a:stretch>
        </p:blipFill>
        <p:spPr>
          <a:xfrm>
            <a:off x="5836750" y="1227888"/>
            <a:ext cx="5543451" cy="3970425"/>
          </a:xfrm>
          <a:prstGeom prst="rect">
            <a:avLst/>
          </a:prstGeom>
          <a:noFill/>
          <a:ln>
            <a:noFill/>
          </a:ln>
        </p:spPr>
      </p:pic>
      <p:sp>
        <p:nvSpPr>
          <p:cNvPr id="233" name="Google Shape;233;p32"/>
          <p:cNvSpPr txBox="1"/>
          <p:nvPr/>
        </p:nvSpPr>
        <p:spPr>
          <a:xfrm>
            <a:off x="9251425" y="2856175"/>
            <a:ext cx="115500" cy="108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235663" y="1942750"/>
            <a:ext cx="2932800" cy="73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3200" b="1"/>
              <a:t>Agenda</a:t>
            </a:r>
            <a:r>
              <a:rPr lang="en-US" sz="3200"/>
              <a:t/>
            </a:r>
            <a:br>
              <a:rPr lang="en-US" sz="3200"/>
            </a:br>
            <a:r>
              <a:rPr lang="en-US" sz="3200"/>
              <a:t/>
            </a:r>
            <a:br>
              <a:rPr lang="en-US" sz="3200"/>
            </a:br>
            <a:r>
              <a:rPr lang="en-US" sz="3200"/>
              <a:t/>
            </a:r>
            <a:br>
              <a:rPr lang="en-US" sz="3200"/>
            </a:br>
            <a:endParaRPr sz="2800"/>
          </a:p>
        </p:txBody>
      </p:sp>
      <p:pic>
        <p:nvPicPr>
          <p:cNvPr id="84" name="Google Shape;84;p15"/>
          <p:cNvPicPr preferRelativeResize="0"/>
          <p:nvPr/>
        </p:nvPicPr>
        <p:blipFill rotWithShape="1">
          <a:blip r:embed="rId3">
            <a:alphaModFix/>
          </a:blip>
          <a:srcRect/>
          <a:stretch/>
        </p:blipFill>
        <p:spPr>
          <a:xfrm>
            <a:off x="8332225" y="4653996"/>
            <a:ext cx="3240915" cy="1664253"/>
          </a:xfrm>
          <a:prstGeom prst="rect">
            <a:avLst/>
          </a:prstGeom>
          <a:noFill/>
          <a:ln>
            <a:noFill/>
          </a:ln>
        </p:spPr>
      </p:pic>
      <p:pic>
        <p:nvPicPr>
          <p:cNvPr id="85" name="Google Shape;85;p15" descr="OAS :: Main Logo"/>
          <p:cNvPicPr preferRelativeResize="0"/>
          <p:nvPr/>
        </p:nvPicPr>
        <p:blipFill rotWithShape="1">
          <a:blip r:embed="rId4">
            <a:alphaModFix/>
          </a:blip>
          <a:srcRect/>
          <a:stretch/>
        </p:blipFill>
        <p:spPr>
          <a:xfrm>
            <a:off x="8816340" y="857542"/>
            <a:ext cx="2639379" cy="674078"/>
          </a:xfrm>
          <a:prstGeom prst="rect">
            <a:avLst/>
          </a:prstGeom>
          <a:noFill/>
          <a:ln>
            <a:noFill/>
          </a:ln>
        </p:spPr>
      </p:pic>
      <p:sp>
        <p:nvSpPr>
          <p:cNvPr id="86" name="Google Shape;86;p15"/>
          <p:cNvSpPr txBox="1">
            <a:spLocks noGrp="1"/>
          </p:cNvSpPr>
          <p:nvPr>
            <p:ph type="title"/>
          </p:nvPr>
        </p:nvSpPr>
        <p:spPr>
          <a:xfrm>
            <a:off x="2732750" y="1838250"/>
            <a:ext cx="8840400" cy="3181500"/>
          </a:xfrm>
          <a:prstGeom prst="rect">
            <a:avLst/>
          </a:prstGeom>
          <a:noFill/>
          <a:ln>
            <a:noFill/>
          </a:ln>
        </p:spPr>
        <p:txBody>
          <a:bodyPr spcFirstLastPara="1" wrap="square" lIns="91425" tIns="45700" rIns="91425" bIns="45700" anchor="t" anchorCtr="0">
            <a:noAutofit/>
          </a:bodyPr>
          <a:lstStyle/>
          <a:p>
            <a:pPr marL="457200" lvl="0" indent="-374650" algn="l" rtl="0">
              <a:lnSpc>
                <a:spcPct val="115000"/>
              </a:lnSpc>
              <a:spcBef>
                <a:spcPts val="0"/>
              </a:spcBef>
              <a:spcAft>
                <a:spcPts val="0"/>
              </a:spcAft>
              <a:buClr>
                <a:schemeClr val="accent5"/>
              </a:buClr>
              <a:buSzPts val="2300"/>
              <a:buChar char="●"/>
            </a:pPr>
            <a:r>
              <a:rPr lang="en-US" sz="2300" b="1">
                <a:solidFill>
                  <a:schemeClr val="accent5"/>
                </a:solidFill>
              </a:rPr>
              <a:t>Welcome &amp; agenda    									  5 min</a:t>
            </a:r>
            <a:endParaRPr sz="2300" b="1">
              <a:solidFill>
                <a:schemeClr val="accent5"/>
              </a:solidFill>
            </a:endParaRPr>
          </a:p>
          <a:p>
            <a:pPr marL="457200" lvl="0" indent="-374650" algn="l" rtl="0">
              <a:lnSpc>
                <a:spcPct val="115000"/>
              </a:lnSpc>
              <a:spcBef>
                <a:spcPts val="0"/>
              </a:spcBef>
              <a:spcAft>
                <a:spcPts val="0"/>
              </a:spcAft>
              <a:buClr>
                <a:schemeClr val="accent5"/>
              </a:buClr>
              <a:buSzPts val="2300"/>
              <a:buChar char="●"/>
            </a:pPr>
            <a:r>
              <a:rPr lang="en-US" sz="2300" b="1">
                <a:solidFill>
                  <a:schemeClr val="accent5"/>
                </a:solidFill>
              </a:rPr>
              <a:t>Team work: how much do you know about …? 	10 min</a:t>
            </a:r>
            <a:endParaRPr sz="2300" b="1">
              <a:solidFill>
                <a:schemeClr val="accent5"/>
              </a:solidFill>
            </a:endParaRPr>
          </a:p>
          <a:p>
            <a:pPr marL="457200" lvl="0" indent="-374650" algn="l" rtl="0">
              <a:lnSpc>
                <a:spcPct val="115000"/>
              </a:lnSpc>
              <a:spcBef>
                <a:spcPts val="0"/>
              </a:spcBef>
              <a:spcAft>
                <a:spcPts val="0"/>
              </a:spcAft>
              <a:buClr>
                <a:schemeClr val="accent5"/>
              </a:buClr>
              <a:buSzPts val="2300"/>
              <a:buChar char="●"/>
            </a:pPr>
            <a:r>
              <a:rPr lang="en-US" sz="2300" b="1">
                <a:solidFill>
                  <a:schemeClr val="accent5"/>
                </a:solidFill>
              </a:rPr>
              <a:t>Video   													10 min</a:t>
            </a:r>
            <a:endParaRPr sz="2300" b="1">
              <a:solidFill>
                <a:schemeClr val="accent5"/>
              </a:solidFill>
            </a:endParaRPr>
          </a:p>
          <a:p>
            <a:pPr marL="457200" lvl="0" indent="457200" algn="l" rtl="0">
              <a:lnSpc>
                <a:spcPct val="115000"/>
              </a:lnSpc>
              <a:spcBef>
                <a:spcPts val="0"/>
              </a:spcBef>
              <a:spcAft>
                <a:spcPts val="0"/>
              </a:spcAft>
              <a:buNone/>
            </a:pPr>
            <a:r>
              <a:rPr lang="en-US" sz="2300" b="1">
                <a:solidFill>
                  <a:schemeClr val="accent5"/>
                </a:solidFill>
              </a:rPr>
              <a:t>Menti.com </a:t>
            </a:r>
            <a:endParaRPr sz="2300" b="1">
              <a:solidFill>
                <a:schemeClr val="accent5"/>
              </a:solidFill>
            </a:endParaRPr>
          </a:p>
          <a:p>
            <a:pPr marL="457200" lvl="0" indent="-374650" algn="l" rtl="0">
              <a:lnSpc>
                <a:spcPct val="115000"/>
              </a:lnSpc>
              <a:spcBef>
                <a:spcPts val="0"/>
              </a:spcBef>
              <a:spcAft>
                <a:spcPts val="0"/>
              </a:spcAft>
              <a:buClr>
                <a:schemeClr val="accent5"/>
              </a:buClr>
              <a:buSzPts val="2300"/>
              <a:buChar char="●"/>
            </a:pPr>
            <a:r>
              <a:rPr lang="en-US" sz="2300" b="1">
                <a:solidFill>
                  <a:schemeClr val="accent5"/>
                </a:solidFill>
              </a:rPr>
              <a:t>Panel												   		30 min</a:t>
            </a:r>
            <a:endParaRPr sz="2300" b="1">
              <a:solidFill>
                <a:schemeClr val="accent5"/>
              </a:solidFill>
            </a:endParaRPr>
          </a:p>
          <a:p>
            <a:pPr marL="457200" lvl="0" indent="-374650" algn="l" rtl="0">
              <a:lnSpc>
                <a:spcPct val="115000"/>
              </a:lnSpc>
              <a:spcBef>
                <a:spcPts val="0"/>
              </a:spcBef>
              <a:spcAft>
                <a:spcPts val="0"/>
              </a:spcAft>
              <a:buClr>
                <a:schemeClr val="accent5"/>
              </a:buClr>
              <a:buSzPts val="2300"/>
              <a:buChar char="●"/>
            </a:pPr>
            <a:r>
              <a:rPr lang="en-US" sz="2300" b="1">
                <a:solidFill>
                  <a:schemeClr val="accent5"/>
                </a:solidFill>
              </a:rPr>
              <a:t>Closure:  One word in Menti.com 					15 min</a:t>
            </a:r>
            <a:endParaRPr sz="2300" b="1">
              <a:solidFill>
                <a:schemeClr val="accent5"/>
              </a:solidFill>
            </a:endParaRPr>
          </a:p>
          <a:p>
            <a:pPr marL="457200" lvl="0" indent="-374650" algn="l" rtl="0">
              <a:lnSpc>
                <a:spcPct val="115000"/>
              </a:lnSpc>
              <a:spcBef>
                <a:spcPts val="0"/>
              </a:spcBef>
              <a:spcAft>
                <a:spcPts val="0"/>
              </a:spcAft>
              <a:buClr>
                <a:schemeClr val="accent5"/>
              </a:buClr>
              <a:buSzPts val="2300"/>
              <a:buChar char="●"/>
            </a:pPr>
            <a:r>
              <a:rPr lang="en-US" sz="2300" b="1">
                <a:solidFill>
                  <a:schemeClr val="accent5"/>
                </a:solidFill>
              </a:rPr>
              <a:t>Questionnaire 										  	  5 min</a:t>
            </a:r>
            <a:endParaRPr sz="2300" b="1">
              <a:solidFill>
                <a:schemeClr val="accent5"/>
              </a:solidFill>
            </a:endParaRPr>
          </a:p>
          <a:p>
            <a:pPr marL="457200" lvl="0" indent="0" algn="l" rtl="0">
              <a:lnSpc>
                <a:spcPct val="115000"/>
              </a:lnSpc>
              <a:spcBef>
                <a:spcPts val="0"/>
              </a:spcBef>
              <a:spcAft>
                <a:spcPts val="0"/>
              </a:spcAft>
              <a:buNone/>
            </a:pPr>
            <a:endParaRPr sz="1900" b="1">
              <a:solidFill>
                <a:schemeClr val="accent5"/>
              </a:solidFill>
            </a:endParaRPr>
          </a:p>
          <a:p>
            <a:pPr marL="0" lvl="0" indent="0" algn="l" rtl="0">
              <a:lnSpc>
                <a:spcPct val="100000"/>
              </a:lnSpc>
              <a:spcBef>
                <a:spcPts val="0"/>
              </a:spcBef>
              <a:spcAft>
                <a:spcPts val="0"/>
              </a:spcAft>
              <a:buSzPts val="1400"/>
              <a:buNone/>
            </a:pPr>
            <a:endParaRPr sz="2800"/>
          </a:p>
          <a:p>
            <a:pPr marL="0" lvl="0" indent="0" algn="l" rtl="0">
              <a:lnSpc>
                <a:spcPct val="100000"/>
              </a:lnSpc>
              <a:spcBef>
                <a:spcPts val="0"/>
              </a:spcBef>
              <a:spcAft>
                <a:spcPts val="0"/>
              </a:spcAft>
              <a:buSzPts val="1400"/>
              <a:buNone/>
            </a:pPr>
            <a:endParaRPr sz="2800"/>
          </a:p>
          <a:p>
            <a:pPr marL="0" lvl="0" indent="0" algn="l" rtl="0">
              <a:lnSpc>
                <a:spcPct val="100000"/>
              </a:lnSpc>
              <a:spcBef>
                <a:spcPts val="0"/>
              </a:spcBef>
              <a:spcAft>
                <a:spcPts val="0"/>
              </a:spcAft>
              <a:buSzPts val="1400"/>
              <a:buNone/>
            </a:pPr>
            <a:endParaRPr sz="2800"/>
          </a:p>
          <a:p>
            <a:pPr marL="0" lvl="0" indent="0" algn="ctr" rtl="0">
              <a:lnSpc>
                <a:spcPct val="100000"/>
              </a:lnSpc>
              <a:spcBef>
                <a:spcPts val="0"/>
              </a:spcBef>
              <a:spcAft>
                <a:spcPts val="0"/>
              </a:spcAft>
              <a:buSzPts val="1400"/>
              <a:buNone/>
            </a:pPr>
            <a:endParaRPr sz="3200" b="1"/>
          </a:p>
        </p:txBody>
      </p:sp>
      <p:pic>
        <p:nvPicPr>
          <p:cNvPr id="87" name="Google Shape;87;p15"/>
          <p:cNvPicPr preferRelativeResize="0"/>
          <p:nvPr/>
        </p:nvPicPr>
        <p:blipFill>
          <a:blip r:embed="rId5">
            <a:alphaModFix/>
          </a:blip>
          <a:stretch>
            <a:fillRect/>
          </a:stretch>
        </p:blipFill>
        <p:spPr>
          <a:xfrm>
            <a:off x="889663" y="2753375"/>
            <a:ext cx="1624826" cy="16248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3"/>
          <p:cNvPicPr preferRelativeResize="0"/>
          <p:nvPr/>
        </p:nvPicPr>
        <p:blipFill rotWithShape="1">
          <a:blip r:embed="rId3">
            <a:alphaModFix/>
          </a:blip>
          <a:srcRect/>
          <a:stretch/>
        </p:blipFill>
        <p:spPr>
          <a:xfrm>
            <a:off x="8332225" y="4653996"/>
            <a:ext cx="3240915" cy="1664253"/>
          </a:xfrm>
          <a:prstGeom prst="rect">
            <a:avLst/>
          </a:prstGeom>
          <a:noFill/>
          <a:ln>
            <a:noFill/>
          </a:ln>
        </p:spPr>
      </p:pic>
      <p:pic>
        <p:nvPicPr>
          <p:cNvPr id="240" name="Google Shape;240;p33" descr="OAS :: Main Logo"/>
          <p:cNvPicPr preferRelativeResize="0"/>
          <p:nvPr/>
        </p:nvPicPr>
        <p:blipFill rotWithShape="1">
          <a:blip r:embed="rId4">
            <a:alphaModFix/>
          </a:blip>
          <a:srcRect/>
          <a:stretch/>
        </p:blipFill>
        <p:spPr>
          <a:xfrm>
            <a:off x="8816340" y="857542"/>
            <a:ext cx="2639379" cy="674078"/>
          </a:xfrm>
          <a:prstGeom prst="rect">
            <a:avLst/>
          </a:prstGeom>
          <a:noFill/>
          <a:ln>
            <a:noFill/>
          </a:ln>
        </p:spPr>
      </p:pic>
      <p:sp>
        <p:nvSpPr>
          <p:cNvPr id="241" name="Google Shape;241;p33"/>
          <p:cNvSpPr txBox="1"/>
          <p:nvPr/>
        </p:nvSpPr>
        <p:spPr>
          <a:xfrm>
            <a:off x="647250" y="1146750"/>
            <a:ext cx="10897500" cy="4564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US" sz="2450">
                <a:solidFill>
                  <a:srgbClr val="444444"/>
                </a:solidFill>
                <a:highlight>
                  <a:srgbClr val="FFFFFF"/>
                </a:highlight>
                <a:latin typeface="Impact"/>
                <a:ea typeface="Impact"/>
                <a:cs typeface="Impact"/>
                <a:sym typeface="Impact"/>
              </a:rPr>
              <a:t>Open Mic Virtual Icebreaker</a:t>
            </a:r>
            <a:endParaRPr sz="2450">
              <a:solidFill>
                <a:srgbClr val="444444"/>
              </a:solidFill>
              <a:highlight>
                <a:srgbClr val="FFFFFF"/>
              </a:highlight>
              <a:latin typeface="Impact"/>
              <a:ea typeface="Impact"/>
              <a:cs typeface="Impact"/>
              <a:sym typeface="Impact"/>
            </a:endParaRPr>
          </a:p>
          <a:p>
            <a:pPr marL="749300" lvl="0" indent="-365125" algn="l" rtl="0">
              <a:lnSpc>
                <a:spcPct val="100000"/>
              </a:lnSpc>
              <a:spcBef>
                <a:spcPts val="0"/>
              </a:spcBef>
              <a:spcAft>
                <a:spcPts val="0"/>
              </a:spcAft>
              <a:buClr>
                <a:srgbClr val="676767"/>
              </a:buClr>
              <a:buSzPts val="2150"/>
              <a:buFont typeface="Nunito"/>
              <a:buChar char="❏"/>
            </a:pPr>
            <a:r>
              <a:rPr lang="en-US" sz="2150">
                <a:solidFill>
                  <a:srgbClr val="676767"/>
                </a:solidFill>
                <a:highlight>
                  <a:srgbClr val="FFFFFF"/>
                </a:highlight>
                <a:latin typeface="Nunito"/>
                <a:ea typeface="Nunito"/>
                <a:cs typeface="Nunito"/>
                <a:sym typeface="Nunito"/>
              </a:rPr>
              <a:t>Time: About 10 minutes</a:t>
            </a:r>
            <a:endParaRPr sz="2150">
              <a:solidFill>
                <a:srgbClr val="676767"/>
              </a:solidFill>
              <a:highlight>
                <a:srgbClr val="FFFFFF"/>
              </a:highlight>
              <a:latin typeface="Nunito"/>
              <a:ea typeface="Nunito"/>
              <a:cs typeface="Nunito"/>
              <a:sym typeface="Nunito"/>
            </a:endParaRPr>
          </a:p>
          <a:p>
            <a:pPr marL="749300" lvl="0" indent="-365125" algn="l" rtl="0">
              <a:lnSpc>
                <a:spcPct val="115000"/>
              </a:lnSpc>
              <a:spcBef>
                <a:spcPts val="0"/>
              </a:spcBef>
              <a:spcAft>
                <a:spcPts val="0"/>
              </a:spcAft>
              <a:buClr>
                <a:srgbClr val="676767"/>
              </a:buClr>
              <a:buSzPts val="2150"/>
              <a:buFont typeface="Nunito"/>
              <a:buChar char="❏"/>
            </a:pPr>
            <a:r>
              <a:rPr lang="en-US" sz="2150">
                <a:solidFill>
                  <a:srgbClr val="676767"/>
                </a:solidFill>
                <a:highlight>
                  <a:srgbClr val="FFFFFF"/>
                </a:highlight>
                <a:latin typeface="Nunito"/>
                <a:ea typeface="Nunito"/>
                <a:cs typeface="Nunito"/>
                <a:sym typeface="Nunito"/>
              </a:rPr>
              <a:t>How-to:</a:t>
            </a:r>
            <a:endParaRPr sz="2150">
              <a:solidFill>
                <a:srgbClr val="676767"/>
              </a:solidFill>
              <a:highlight>
                <a:srgbClr val="FFFFFF"/>
              </a:highlight>
              <a:latin typeface="Nunito"/>
              <a:ea typeface="Nunito"/>
              <a:cs typeface="Nunito"/>
              <a:sym typeface="Nunito"/>
            </a:endParaRPr>
          </a:p>
          <a:p>
            <a:pPr marL="1028700" lvl="0" indent="-365125" algn="l" rtl="0">
              <a:lnSpc>
                <a:spcPct val="115000"/>
              </a:lnSpc>
              <a:spcBef>
                <a:spcPts val="0"/>
              </a:spcBef>
              <a:spcAft>
                <a:spcPts val="0"/>
              </a:spcAft>
              <a:buClr>
                <a:srgbClr val="676767"/>
              </a:buClr>
              <a:buSzPts val="2150"/>
              <a:buFont typeface="Nunito"/>
              <a:buChar char="❏"/>
            </a:pPr>
            <a:r>
              <a:rPr lang="en-US" sz="2150">
                <a:solidFill>
                  <a:srgbClr val="676767"/>
                </a:solidFill>
                <a:highlight>
                  <a:srgbClr val="FFFFFF"/>
                </a:highlight>
                <a:latin typeface="Nunito"/>
                <a:ea typeface="Nunito"/>
                <a:cs typeface="Nunito"/>
                <a:sym typeface="Nunito"/>
              </a:rPr>
              <a:t>Give everyone a heads up that they will have about a minute at the beginning of the meeting to take the virtual stage.</a:t>
            </a:r>
            <a:endParaRPr sz="2150">
              <a:solidFill>
                <a:srgbClr val="676767"/>
              </a:solidFill>
              <a:highlight>
                <a:srgbClr val="FFFFFF"/>
              </a:highlight>
              <a:latin typeface="Nunito"/>
              <a:ea typeface="Nunito"/>
              <a:cs typeface="Nunito"/>
              <a:sym typeface="Nunito"/>
            </a:endParaRPr>
          </a:p>
          <a:p>
            <a:pPr marL="1028700" lvl="0" indent="-365125" algn="l" rtl="0">
              <a:lnSpc>
                <a:spcPct val="115000"/>
              </a:lnSpc>
              <a:spcBef>
                <a:spcPts val="0"/>
              </a:spcBef>
              <a:spcAft>
                <a:spcPts val="0"/>
              </a:spcAft>
              <a:buClr>
                <a:srgbClr val="676767"/>
              </a:buClr>
              <a:buSzPts val="2150"/>
              <a:buFont typeface="Nunito"/>
              <a:buChar char="❏"/>
            </a:pPr>
            <a:r>
              <a:rPr lang="en-US" sz="2150">
                <a:solidFill>
                  <a:srgbClr val="676767"/>
                </a:solidFill>
                <a:highlight>
                  <a:srgbClr val="FFFFFF"/>
                </a:highlight>
                <a:latin typeface="Nunito"/>
                <a:ea typeface="Nunito"/>
                <a:cs typeface="Nunito"/>
                <a:sym typeface="Nunito"/>
              </a:rPr>
              <a:t>Ask them to find or write an </a:t>
            </a:r>
            <a:r>
              <a:rPr lang="en-US" sz="2150">
                <a:solidFill>
                  <a:srgbClr val="2CD5C4"/>
                </a:solidFill>
                <a:highlight>
                  <a:srgbClr val="FFFFFF"/>
                </a:highlight>
                <a:uFill>
                  <a:noFill/>
                </a:uFill>
                <a:latin typeface="Nunito"/>
                <a:ea typeface="Nunito"/>
                <a:cs typeface="Nunito"/>
                <a:sym typeface="Nuni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icebreaker joke</a:t>
            </a:r>
            <a:r>
              <a:rPr lang="en-US" sz="2150">
                <a:solidFill>
                  <a:srgbClr val="676767"/>
                </a:solidFill>
                <a:highlight>
                  <a:srgbClr val="FFFFFF"/>
                </a:highlight>
                <a:latin typeface="Nunito"/>
                <a:ea typeface="Nunito"/>
                <a:cs typeface="Nunito"/>
                <a:sym typeface="Nunito"/>
              </a:rPr>
              <a:t>, read a poem, sing a song, play the mandolin—anything they want!</a:t>
            </a:r>
            <a:endParaRPr sz="2150">
              <a:solidFill>
                <a:srgbClr val="676767"/>
              </a:solidFill>
              <a:highlight>
                <a:srgbClr val="FFFFFF"/>
              </a:highlight>
              <a:latin typeface="Nunito"/>
              <a:ea typeface="Nunito"/>
              <a:cs typeface="Nunito"/>
              <a:sym typeface="Nunito"/>
            </a:endParaRPr>
          </a:p>
          <a:p>
            <a:pPr marL="1028700" lvl="0" indent="-365125" algn="l" rtl="0">
              <a:lnSpc>
                <a:spcPct val="115000"/>
              </a:lnSpc>
              <a:spcBef>
                <a:spcPts val="0"/>
              </a:spcBef>
              <a:spcAft>
                <a:spcPts val="0"/>
              </a:spcAft>
              <a:buClr>
                <a:srgbClr val="676767"/>
              </a:buClr>
              <a:buSzPts val="2150"/>
              <a:buFont typeface="Nunito"/>
              <a:buChar char="❏"/>
            </a:pPr>
            <a:r>
              <a:rPr lang="en-US" sz="2150">
                <a:solidFill>
                  <a:srgbClr val="676767"/>
                </a:solidFill>
                <a:highlight>
                  <a:srgbClr val="FFFFFF"/>
                </a:highlight>
                <a:latin typeface="Nunito"/>
                <a:ea typeface="Nunito"/>
                <a:cs typeface="Nunito"/>
                <a:sym typeface="Nunito"/>
              </a:rPr>
              <a:t>Start your meeting with these glorious performances.</a:t>
            </a:r>
            <a:endParaRPr sz="2150">
              <a:solidFill>
                <a:srgbClr val="676767"/>
              </a:solidFill>
              <a:highlight>
                <a:srgbClr val="FFFFFF"/>
              </a:highlight>
              <a:latin typeface="Nunito"/>
              <a:ea typeface="Nunito"/>
              <a:cs typeface="Nunito"/>
              <a:sym typeface="Nunito"/>
            </a:endParaRPr>
          </a:p>
          <a:p>
            <a:pPr marL="1028700" lvl="0" indent="-365125" algn="l" rtl="0">
              <a:lnSpc>
                <a:spcPct val="115000"/>
              </a:lnSpc>
              <a:spcBef>
                <a:spcPts val="1000"/>
              </a:spcBef>
              <a:spcAft>
                <a:spcPts val="0"/>
              </a:spcAft>
              <a:buClr>
                <a:srgbClr val="676767"/>
              </a:buClr>
              <a:buSzPts val="2150"/>
              <a:buFont typeface="Nunito"/>
              <a:buChar char="❏"/>
            </a:pPr>
            <a:r>
              <a:rPr lang="en-US" sz="2150">
                <a:solidFill>
                  <a:srgbClr val="676767"/>
                </a:solidFill>
                <a:highlight>
                  <a:srgbClr val="FFFFFF"/>
                </a:highlight>
                <a:latin typeface="Nunito"/>
                <a:ea typeface="Nunito"/>
                <a:cs typeface="Nunito"/>
                <a:sym typeface="Nunito"/>
              </a:rPr>
              <a:t>Allow ten seconds in between each for a rush of snaps and applause.</a:t>
            </a:r>
            <a:endParaRPr sz="2250">
              <a:latin typeface="Comfortaa"/>
              <a:ea typeface="Comfortaa"/>
              <a:cs typeface="Comfortaa"/>
              <a:sym typeface="Comforta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4"/>
          <p:cNvSpPr txBox="1">
            <a:spLocks noGrp="1"/>
          </p:cNvSpPr>
          <p:nvPr>
            <p:ph type="title"/>
          </p:nvPr>
        </p:nvSpPr>
        <p:spPr>
          <a:xfrm>
            <a:off x="567600" y="1209500"/>
            <a:ext cx="11056800" cy="4870800"/>
          </a:xfrm>
          <a:prstGeom prst="rect">
            <a:avLst/>
          </a:prstGeom>
        </p:spPr>
        <p:txBody>
          <a:bodyPr spcFirstLastPara="1" wrap="square" lIns="91425" tIns="45700" rIns="91425" bIns="45700" anchor="t" anchorCtr="0">
            <a:noAutofit/>
          </a:bodyPr>
          <a:lstStyle/>
          <a:p>
            <a:pPr marL="0" lvl="0" indent="0" algn="l" rtl="0">
              <a:lnSpc>
                <a:spcPct val="135000"/>
              </a:lnSpc>
              <a:spcBef>
                <a:spcPts val="2400"/>
              </a:spcBef>
              <a:spcAft>
                <a:spcPts val="0"/>
              </a:spcAft>
              <a:buNone/>
            </a:pPr>
            <a:r>
              <a:rPr lang="en-US" sz="2200">
                <a:solidFill>
                  <a:srgbClr val="001632"/>
                </a:solidFill>
                <a:highlight>
                  <a:srgbClr val="FFFFFF"/>
                </a:highlight>
                <a:latin typeface="Comic Sans MS"/>
                <a:ea typeface="Comic Sans MS"/>
                <a:cs typeface="Comic Sans MS"/>
                <a:sym typeface="Comic Sans MS"/>
              </a:rPr>
              <a:t>2. </a:t>
            </a:r>
            <a:r>
              <a:rPr lang="en-US" sz="2200">
                <a:solidFill>
                  <a:srgbClr val="001632"/>
                </a:solidFill>
                <a:highlight>
                  <a:srgbClr val="FFFFFF"/>
                </a:highlight>
                <a:latin typeface="Impact"/>
                <a:ea typeface="Impact"/>
                <a:cs typeface="Impact"/>
                <a:sym typeface="Impact"/>
              </a:rPr>
              <a:t>Think-Pair-Share</a:t>
            </a:r>
            <a:endParaRPr sz="2200">
              <a:solidFill>
                <a:srgbClr val="001632"/>
              </a:solidFill>
              <a:highlight>
                <a:srgbClr val="FFFFFF"/>
              </a:highlight>
              <a:latin typeface="Impact"/>
              <a:ea typeface="Impact"/>
              <a:cs typeface="Impact"/>
              <a:sym typeface="Impact"/>
            </a:endParaRPr>
          </a:p>
          <a:p>
            <a:pPr marL="0" lvl="0" indent="0" algn="l" rtl="0">
              <a:lnSpc>
                <a:spcPct val="160000"/>
              </a:lnSpc>
              <a:spcBef>
                <a:spcPts val="1200"/>
              </a:spcBef>
              <a:spcAft>
                <a:spcPts val="0"/>
              </a:spcAft>
              <a:buNone/>
            </a:pPr>
            <a:r>
              <a:rPr lang="en-US" sz="1800">
                <a:solidFill>
                  <a:srgbClr val="001632"/>
                </a:solidFill>
                <a:highlight>
                  <a:srgbClr val="FFFFFF"/>
                </a:highlight>
                <a:latin typeface="Comic Sans MS"/>
                <a:ea typeface="Comic Sans MS"/>
                <a:cs typeface="Comic Sans MS"/>
                <a:sym typeface="Comic Sans MS"/>
              </a:rPr>
              <a:t>The </a:t>
            </a:r>
            <a:r>
              <a:rPr lang="en-US" sz="1800" u="sng">
                <a:solidFill>
                  <a:srgbClr val="001632"/>
                </a:solidFill>
                <a:highlight>
                  <a:srgbClr val="FFFFFF"/>
                </a:highlight>
                <a:latin typeface="Comic Sans MS"/>
                <a:ea typeface="Comic Sans MS"/>
                <a:cs typeface="Comic Sans MS"/>
                <a:sym typeface="Comic Sans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think-pair-share technique</a:t>
            </a:r>
            <a:r>
              <a:rPr lang="en-US" sz="1800">
                <a:solidFill>
                  <a:srgbClr val="001632"/>
                </a:solidFill>
                <a:highlight>
                  <a:srgbClr val="FFFFFF"/>
                </a:highlight>
                <a:latin typeface="Comic Sans MS"/>
                <a:ea typeface="Comic Sans MS"/>
                <a:cs typeface="Comic Sans MS"/>
                <a:sym typeface="Comic Sans MS"/>
              </a:rPr>
              <a:t> is a classroom collaborative learning staple that instructors can easily reproduce online. Students work together in pairs to analyze, evaluate, or synthesize a topic and then share their findings with the rest of the class.</a:t>
            </a:r>
            <a:endParaRPr sz="1800">
              <a:solidFill>
                <a:srgbClr val="001632"/>
              </a:solidFill>
              <a:highlight>
                <a:srgbClr val="FFFFFF"/>
              </a:highlight>
              <a:latin typeface="Comic Sans MS"/>
              <a:ea typeface="Comic Sans MS"/>
              <a:cs typeface="Comic Sans MS"/>
              <a:sym typeface="Comic Sans MS"/>
            </a:endParaRPr>
          </a:p>
          <a:p>
            <a:pPr marL="0" lvl="0" indent="0" algn="l" rtl="0">
              <a:lnSpc>
                <a:spcPct val="160000"/>
              </a:lnSpc>
              <a:spcBef>
                <a:spcPts val="0"/>
              </a:spcBef>
              <a:spcAft>
                <a:spcPts val="0"/>
              </a:spcAft>
              <a:buNone/>
            </a:pPr>
            <a:r>
              <a:rPr lang="en-US" sz="1800">
                <a:solidFill>
                  <a:srgbClr val="001632"/>
                </a:solidFill>
                <a:highlight>
                  <a:srgbClr val="FFFFFF"/>
                </a:highlight>
                <a:latin typeface="Comic Sans MS"/>
                <a:ea typeface="Comic Sans MS"/>
                <a:cs typeface="Comic Sans MS"/>
                <a:sym typeface="Comic Sans MS"/>
              </a:rPr>
              <a:t>To enact the think-pair-share technique, you have to — you guessed it — pair off students (groups of three also work). The instructor poses a question at the end of class; before the next session, the groups meet and discuss their responses. The question should be open-ended to provoke thoughtful discussion. Then ask the students to share their answers either during class or on a discussion board thread.</a:t>
            </a:r>
            <a:endParaRPr sz="1800">
              <a:solidFill>
                <a:srgbClr val="001632"/>
              </a:solidFill>
              <a:highlight>
                <a:srgbClr val="FFFFFF"/>
              </a:highlight>
              <a:latin typeface="Comic Sans MS"/>
              <a:ea typeface="Comic Sans MS"/>
              <a:cs typeface="Comic Sans MS"/>
              <a:sym typeface="Comic Sans MS"/>
            </a:endParaRPr>
          </a:p>
          <a:p>
            <a:pPr marL="0" lvl="0" indent="0" algn="l" rtl="0">
              <a:lnSpc>
                <a:spcPct val="160000"/>
              </a:lnSpc>
              <a:spcBef>
                <a:spcPts val="0"/>
              </a:spcBef>
              <a:spcAft>
                <a:spcPts val="0"/>
              </a:spcAft>
              <a:buNone/>
            </a:pPr>
            <a:endParaRPr sz="1800">
              <a:solidFill>
                <a:srgbClr val="001632"/>
              </a:solidFill>
              <a:highlight>
                <a:srgbClr val="FFFFFF"/>
              </a:highlight>
              <a:latin typeface="Comic Sans MS"/>
              <a:ea typeface="Comic Sans MS"/>
              <a:cs typeface="Comic Sans MS"/>
              <a:sym typeface="Comic Sans MS"/>
            </a:endParaRPr>
          </a:p>
          <a:p>
            <a:pPr marL="0" lvl="0" indent="0" algn="l" rtl="0">
              <a:spcBef>
                <a:spcPts val="0"/>
              </a:spcBef>
              <a:spcAft>
                <a:spcPts val="0"/>
              </a:spcAft>
              <a:buNone/>
            </a:pPr>
            <a:endParaRPr sz="5400">
              <a:latin typeface="Comic Sans MS"/>
              <a:ea typeface="Comic Sans MS"/>
              <a:cs typeface="Comic Sans MS"/>
              <a:sym typeface="Comic Sans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5"/>
          <p:cNvSpPr txBox="1">
            <a:spLocks noGrp="1"/>
          </p:cNvSpPr>
          <p:nvPr>
            <p:ph type="title"/>
          </p:nvPr>
        </p:nvSpPr>
        <p:spPr>
          <a:xfrm>
            <a:off x="567600" y="2060575"/>
            <a:ext cx="11056800" cy="4019700"/>
          </a:xfrm>
          <a:prstGeom prst="rect">
            <a:avLst/>
          </a:prstGeom>
        </p:spPr>
        <p:txBody>
          <a:bodyPr spcFirstLastPara="1" wrap="square" lIns="91425" tIns="45700" rIns="91425" bIns="45700" anchor="t" anchorCtr="0">
            <a:noAutofit/>
          </a:bodyPr>
          <a:lstStyle/>
          <a:p>
            <a:pPr marL="0" lvl="0" indent="0" algn="l" rtl="0">
              <a:lnSpc>
                <a:spcPct val="135000"/>
              </a:lnSpc>
              <a:spcBef>
                <a:spcPts val="2400"/>
              </a:spcBef>
              <a:spcAft>
                <a:spcPts val="0"/>
              </a:spcAft>
              <a:buNone/>
            </a:pPr>
            <a:r>
              <a:rPr lang="en-US" sz="2300">
                <a:solidFill>
                  <a:srgbClr val="001632"/>
                </a:solidFill>
                <a:highlight>
                  <a:srgbClr val="FFFFFF"/>
                </a:highlight>
                <a:latin typeface="Comic Sans MS"/>
                <a:ea typeface="Comic Sans MS"/>
                <a:cs typeface="Comic Sans MS"/>
                <a:sym typeface="Comic Sans MS"/>
              </a:rPr>
              <a:t>Think-Pair-Share</a:t>
            </a:r>
            <a:endParaRPr sz="2300">
              <a:solidFill>
                <a:srgbClr val="001632"/>
              </a:solidFill>
              <a:highlight>
                <a:srgbClr val="FFFFFF"/>
              </a:highlight>
              <a:latin typeface="Comic Sans MS"/>
              <a:ea typeface="Comic Sans MS"/>
              <a:cs typeface="Comic Sans MS"/>
              <a:sym typeface="Comic Sans MS"/>
            </a:endParaRPr>
          </a:p>
          <a:p>
            <a:pPr marL="0" lvl="0" indent="0" algn="l" rtl="0">
              <a:lnSpc>
                <a:spcPct val="160000"/>
              </a:lnSpc>
              <a:spcBef>
                <a:spcPts val="1200"/>
              </a:spcBef>
              <a:spcAft>
                <a:spcPts val="0"/>
              </a:spcAft>
              <a:buNone/>
            </a:pPr>
            <a:r>
              <a:rPr lang="en-US" sz="1900">
                <a:solidFill>
                  <a:srgbClr val="001632"/>
                </a:solidFill>
                <a:highlight>
                  <a:srgbClr val="FFFFFF"/>
                </a:highlight>
                <a:latin typeface="Comic Sans MS"/>
                <a:ea typeface="Comic Sans MS"/>
                <a:cs typeface="Comic Sans MS"/>
                <a:sym typeface="Comic Sans MS"/>
              </a:rPr>
              <a:t>Having students talk through their answers with another person before bringing them to the class boosts the quality of the discussion. Unlike in a traditional classroom where only volunteers who raise their hands get to participate, every person in the class gets a chance to reflect and share with another person.</a:t>
            </a:r>
            <a:endParaRPr sz="1900">
              <a:solidFill>
                <a:srgbClr val="001632"/>
              </a:solidFill>
              <a:highlight>
                <a:srgbClr val="FFFFFF"/>
              </a:highlight>
              <a:latin typeface="Comic Sans MS"/>
              <a:ea typeface="Comic Sans MS"/>
              <a:cs typeface="Comic Sans MS"/>
              <a:sym typeface="Comic Sans MS"/>
            </a:endParaRPr>
          </a:p>
          <a:p>
            <a:pPr marL="0" lvl="0" indent="0" algn="l" rtl="0">
              <a:spcBef>
                <a:spcPts val="0"/>
              </a:spcBef>
              <a:spcAft>
                <a:spcPts val="0"/>
              </a:spcAft>
              <a:buNone/>
            </a:pPr>
            <a:endParaRPr sz="5500">
              <a:latin typeface="Comic Sans MS"/>
              <a:ea typeface="Comic Sans MS"/>
              <a:cs typeface="Comic Sans MS"/>
              <a:sym typeface="Comic Sans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36"/>
          <p:cNvPicPr preferRelativeResize="0"/>
          <p:nvPr/>
        </p:nvPicPr>
        <p:blipFill rotWithShape="1">
          <a:blip r:embed="rId3">
            <a:alphaModFix/>
          </a:blip>
          <a:srcRect/>
          <a:stretch/>
        </p:blipFill>
        <p:spPr>
          <a:xfrm>
            <a:off x="8332225" y="4653996"/>
            <a:ext cx="3240915" cy="1664253"/>
          </a:xfrm>
          <a:prstGeom prst="rect">
            <a:avLst/>
          </a:prstGeom>
          <a:noFill/>
          <a:ln>
            <a:noFill/>
          </a:ln>
        </p:spPr>
      </p:pic>
      <p:pic>
        <p:nvPicPr>
          <p:cNvPr id="260" name="Google Shape;260;p36" descr="OAS :: Main Logo"/>
          <p:cNvPicPr preferRelativeResize="0"/>
          <p:nvPr/>
        </p:nvPicPr>
        <p:blipFill rotWithShape="1">
          <a:blip r:embed="rId4">
            <a:alphaModFix/>
          </a:blip>
          <a:srcRect/>
          <a:stretch/>
        </p:blipFill>
        <p:spPr>
          <a:xfrm>
            <a:off x="8816340" y="857542"/>
            <a:ext cx="2639379" cy="674078"/>
          </a:xfrm>
          <a:prstGeom prst="rect">
            <a:avLst/>
          </a:prstGeom>
          <a:noFill/>
          <a:ln>
            <a:noFill/>
          </a:ln>
        </p:spPr>
      </p:pic>
      <p:sp>
        <p:nvSpPr>
          <p:cNvPr id="261" name="Google Shape;261;p36"/>
          <p:cNvSpPr txBox="1"/>
          <p:nvPr/>
        </p:nvSpPr>
        <p:spPr>
          <a:xfrm>
            <a:off x="915800" y="2478900"/>
            <a:ext cx="10152600" cy="166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600">
              <a:latin typeface="Comfortaa"/>
              <a:ea typeface="Comfortaa"/>
              <a:cs typeface="Comfortaa"/>
              <a:sym typeface="Comfortaa"/>
            </a:endParaRPr>
          </a:p>
        </p:txBody>
      </p:sp>
      <p:sp>
        <p:nvSpPr>
          <p:cNvPr id="262" name="Google Shape;262;p36"/>
          <p:cNvSpPr txBox="1"/>
          <p:nvPr/>
        </p:nvSpPr>
        <p:spPr>
          <a:xfrm>
            <a:off x="1305450" y="1531625"/>
            <a:ext cx="9581100" cy="482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2500">
                <a:solidFill>
                  <a:srgbClr val="001632"/>
                </a:solidFill>
                <a:highlight>
                  <a:srgbClr val="FFFFFF"/>
                </a:highlight>
              </a:rPr>
              <a:t>Some other activities that can promote collaboration are:</a:t>
            </a:r>
            <a:endParaRPr sz="2500">
              <a:solidFill>
                <a:srgbClr val="001632"/>
              </a:solidFill>
              <a:highlight>
                <a:srgbClr val="FFFFFF"/>
              </a:highlight>
            </a:endParaRPr>
          </a:p>
          <a:p>
            <a:pPr marL="0" lvl="0" indent="0" algn="l" rtl="0">
              <a:lnSpc>
                <a:spcPct val="100000"/>
              </a:lnSpc>
              <a:spcBef>
                <a:spcPts val="0"/>
              </a:spcBef>
              <a:spcAft>
                <a:spcPts val="0"/>
              </a:spcAft>
              <a:buNone/>
            </a:pPr>
            <a:r>
              <a:rPr lang="en-US" sz="2800">
                <a:solidFill>
                  <a:srgbClr val="001632"/>
                </a:solidFill>
                <a:highlight>
                  <a:srgbClr val="FFFFFF"/>
                </a:highlight>
              </a:rPr>
              <a:t>1. Jigsaw Technique</a:t>
            </a:r>
            <a:endParaRPr sz="2800">
              <a:solidFill>
                <a:srgbClr val="001632"/>
              </a:solidFill>
              <a:highlight>
                <a:srgbClr val="FFFFFF"/>
              </a:highlight>
            </a:endParaRPr>
          </a:p>
          <a:p>
            <a:pPr marL="0" lvl="0" indent="0" algn="l" rtl="0">
              <a:lnSpc>
                <a:spcPct val="100000"/>
              </a:lnSpc>
              <a:spcBef>
                <a:spcPts val="0"/>
              </a:spcBef>
              <a:spcAft>
                <a:spcPts val="0"/>
              </a:spcAft>
              <a:buNone/>
            </a:pPr>
            <a:r>
              <a:rPr lang="en-US" sz="2800">
                <a:solidFill>
                  <a:srgbClr val="001632"/>
                </a:solidFill>
                <a:highlight>
                  <a:srgbClr val="FFFFFF"/>
                </a:highlight>
              </a:rPr>
              <a:t>2. Brainwriting</a:t>
            </a:r>
            <a:endParaRPr sz="2800">
              <a:solidFill>
                <a:srgbClr val="001632"/>
              </a:solidFill>
              <a:highlight>
                <a:srgbClr val="FFFFFF"/>
              </a:highlight>
            </a:endParaRPr>
          </a:p>
          <a:p>
            <a:pPr marL="0" lvl="0" indent="0" algn="l" rtl="0">
              <a:lnSpc>
                <a:spcPct val="100000"/>
              </a:lnSpc>
              <a:spcBef>
                <a:spcPts val="0"/>
              </a:spcBef>
              <a:spcAft>
                <a:spcPts val="0"/>
              </a:spcAft>
              <a:buNone/>
            </a:pPr>
            <a:r>
              <a:rPr lang="en-US" sz="2800">
                <a:solidFill>
                  <a:srgbClr val="001632"/>
                </a:solidFill>
                <a:highlight>
                  <a:srgbClr val="FFFFFF"/>
                </a:highlight>
              </a:rPr>
              <a:t>3. Daily Discussion Questions</a:t>
            </a:r>
            <a:endParaRPr sz="2800">
              <a:solidFill>
                <a:srgbClr val="001632"/>
              </a:solidFill>
              <a:highlight>
                <a:srgbClr val="FFFFFF"/>
              </a:highlight>
            </a:endParaRPr>
          </a:p>
          <a:p>
            <a:pPr marL="0" lvl="0" indent="0" algn="l" rtl="0">
              <a:lnSpc>
                <a:spcPct val="100000"/>
              </a:lnSpc>
              <a:spcBef>
                <a:spcPts val="0"/>
              </a:spcBef>
              <a:spcAft>
                <a:spcPts val="0"/>
              </a:spcAft>
              <a:buNone/>
            </a:pPr>
            <a:r>
              <a:rPr lang="en-US" sz="2800">
                <a:solidFill>
                  <a:srgbClr val="001632"/>
                </a:solidFill>
                <a:highlight>
                  <a:srgbClr val="FFFFFF"/>
                </a:highlight>
              </a:rPr>
              <a:t>4. Break-Out Group Discussions</a:t>
            </a:r>
            <a:endParaRPr sz="2800">
              <a:solidFill>
                <a:srgbClr val="001632"/>
              </a:solidFill>
              <a:highlight>
                <a:srgbClr val="FFFFFF"/>
              </a:highlight>
            </a:endParaRPr>
          </a:p>
          <a:p>
            <a:pPr marL="0" lvl="0" indent="0" algn="l" rtl="0">
              <a:lnSpc>
                <a:spcPct val="100000"/>
              </a:lnSpc>
              <a:spcBef>
                <a:spcPts val="0"/>
              </a:spcBef>
              <a:spcAft>
                <a:spcPts val="0"/>
              </a:spcAft>
              <a:buNone/>
            </a:pPr>
            <a:r>
              <a:rPr lang="en-US" sz="2800">
                <a:solidFill>
                  <a:srgbClr val="001632"/>
                </a:solidFill>
                <a:highlight>
                  <a:srgbClr val="FFFFFF"/>
                </a:highlight>
              </a:rPr>
              <a:t>5. Peer Review</a:t>
            </a:r>
            <a:endParaRPr sz="2800">
              <a:solidFill>
                <a:srgbClr val="001632"/>
              </a:solidFill>
              <a:highlight>
                <a:srgbClr val="FFFFFF"/>
              </a:highlight>
            </a:endParaRPr>
          </a:p>
          <a:p>
            <a:pPr marL="0" lvl="0" indent="0" algn="l" rtl="0">
              <a:lnSpc>
                <a:spcPct val="100000"/>
              </a:lnSpc>
              <a:spcBef>
                <a:spcPts val="0"/>
              </a:spcBef>
              <a:spcAft>
                <a:spcPts val="0"/>
              </a:spcAft>
              <a:buNone/>
            </a:pPr>
            <a:r>
              <a:rPr lang="en-US" sz="2800">
                <a:solidFill>
                  <a:srgbClr val="001632"/>
                </a:solidFill>
                <a:highlight>
                  <a:srgbClr val="FFFFFF"/>
                </a:highlight>
              </a:rPr>
              <a:t>6. Scaffolding</a:t>
            </a:r>
            <a:endParaRPr sz="2800">
              <a:solidFill>
                <a:srgbClr val="001632"/>
              </a:solidFill>
              <a:highlight>
                <a:srgbClr val="FFFFFF"/>
              </a:highlight>
            </a:endParaRPr>
          </a:p>
          <a:p>
            <a:pPr marL="0" lvl="0" indent="0" algn="l" rtl="0">
              <a:lnSpc>
                <a:spcPct val="135000"/>
              </a:lnSpc>
              <a:spcBef>
                <a:spcPts val="1200"/>
              </a:spcBef>
              <a:spcAft>
                <a:spcPts val="0"/>
              </a:spcAft>
              <a:buNone/>
            </a:pPr>
            <a:endParaRPr sz="2100">
              <a:solidFill>
                <a:srgbClr val="001632"/>
              </a:solidFill>
              <a:highlight>
                <a:srgbClr val="FFFFFF"/>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7"/>
          <p:cNvSpPr txBox="1">
            <a:spLocks noGrp="1"/>
          </p:cNvSpPr>
          <p:nvPr>
            <p:ph type="title"/>
          </p:nvPr>
        </p:nvSpPr>
        <p:spPr>
          <a:xfrm>
            <a:off x="839050" y="2158700"/>
            <a:ext cx="10780800" cy="2972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Comic Sans MS"/>
                <a:ea typeface="Comic Sans MS"/>
                <a:cs typeface="Comic Sans MS"/>
                <a:sym typeface="Comic Sans MS"/>
              </a:rPr>
              <a:t>What are some collaboration skills that you look for when working within a team?</a:t>
            </a:r>
            <a:endParaRPr>
              <a:latin typeface="Comic Sans MS"/>
              <a:ea typeface="Comic Sans MS"/>
              <a:cs typeface="Comic Sans MS"/>
              <a:sym typeface="Comic Sans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38" descr="OAS :: Main Logo"/>
          <p:cNvPicPr preferRelativeResize="0"/>
          <p:nvPr/>
        </p:nvPicPr>
        <p:blipFill rotWithShape="1">
          <a:blip r:embed="rId3">
            <a:alphaModFix/>
          </a:blip>
          <a:srcRect/>
          <a:stretch/>
        </p:blipFill>
        <p:spPr>
          <a:xfrm>
            <a:off x="8816340" y="857542"/>
            <a:ext cx="2639379" cy="674078"/>
          </a:xfrm>
          <a:prstGeom prst="rect">
            <a:avLst/>
          </a:prstGeom>
          <a:noFill/>
          <a:ln>
            <a:noFill/>
          </a:ln>
        </p:spPr>
      </p:pic>
      <p:sp>
        <p:nvSpPr>
          <p:cNvPr id="274" name="Google Shape;274;p38"/>
          <p:cNvSpPr txBox="1">
            <a:spLocks noGrp="1"/>
          </p:cNvSpPr>
          <p:nvPr>
            <p:ph type="title"/>
          </p:nvPr>
        </p:nvSpPr>
        <p:spPr>
          <a:xfrm>
            <a:off x="4611399" y="1531625"/>
            <a:ext cx="6519000" cy="4488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2400" b="1"/>
              <a:t/>
            </a:r>
            <a:br>
              <a:rPr lang="en-US" sz="2400" b="1"/>
            </a:br>
            <a:r>
              <a:rPr lang="en-US" sz="3200" b="1"/>
              <a:t>In one word, what did you learn today?</a:t>
            </a:r>
            <a:br>
              <a:rPr lang="en-US" sz="3200" b="1"/>
            </a:br>
            <a:endParaRPr sz="3200" b="1"/>
          </a:p>
          <a:p>
            <a:pPr marL="0" lvl="0" indent="0" algn="ctr" rtl="0">
              <a:lnSpc>
                <a:spcPct val="100000"/>
              </a:lnSpc>
              <a:spcBef>
                <a:spcPts val="0"/>
              </a:spcBef>
              <a:spcAft>
                <a:spcPts val="0"/>
              </a:spcAft>
              <a:buSzPts val="1400"/>
              <a:buNone/>
            </a:pPr>
            <a:r>
              <a:rPr lang="en-US" sz="3900" b="1"/>
              <a:t>menti.com</a:t>
            </a:r>
            <a:endParaRPr sz="3900" b="1"/>
          </a:p>
          <a:p>
            <a:pPr marL="0" lvl="0" indent="0" algn="ctr" rtl="0">
              <a:lnSpc>
                <a:spcPct val="100000"/>
              </a:lnSpc>
              <a:spcBef>
                <a:spcPts val="0"/>
              </a:spcBef>
              <a:spcAft>
                <a:spcPts val="0"/>
              </a:spcAft>
              <a:buSzPts val="1400"/>
              <a:buNone/>
            </a:pPr>
            <a:endParaRPr sz="2400" b="1">
              <a:solidFill>
                <a:srgbClr val="002060"/>
              </a:solidFill>
            </a:endParaRPr>
          </a:p>
          <a:p>
            <a:pPr marL="1371600" lvl="0" indent="457200" algn="l" rtl="0">
              <a:lnSpc>
                <a:spcPct val="100000"/>
              </a:lnSpc>
              <a:spcBef>
                <a:spcPts val="0"/>
              </a:spcBef>
              <a:spcAft>
                <a:spcPts val="0"/>
              </a:spcAft>
              <a:buSzPts val="1400"/>
              <a:buNone/>
            </a:pPr>
            <a:r>
              <a:rPr lang="en-US" sz="3200" b="1"/>
              <a:t>code: 34 48 99 7</a:t>
            </a:r>
            <a:r>
              <a:rPr lang="en-US" sz="3600" b="1">
                <a:solidFill>
                  <a:srgbClr val="002060"/>
                </a:solidFill>
              </a:rPr>
              <a:t/>
            </a:r>
            <a:br>
              <a:rPr lang="en-US" sz="3600" b="1">
                <a:solidFill>
                  <a:srgbClr val="002060"/>
                </a:solidFill>
              </a:rPr>
            </a:br>
            <a:r>
              <a:rPr lang="en-US" sz="3600" b="1">
                <a:solidFill>
                  <a:srgbClr val="002060"/>
                </a:solidFill>
              </a:rPr>
              <a:t/>
            </a:r>
            <a:br>
              <a:rPr lang="en-US" sz="3600" b="1">
                <a:solidFill>
                  <a:srgbClr val="002060"/>
                </a:solidFill>
              </a:rPr>
            </a:br>
            <a:r>
              <a:rPr lang="en-US" sz="3600" b="1">
                <a:solidFill>
                  <a:srgbClr val="002060"/>
                </a:solidFill>
              </a:rPr>
              <a:t/>
            </a:r>
            <a:br>
              <a:rPr lang="en-US" sz="3600" b="1">
                <a:solidFill>
                  <a:srgbClr val="002060"/>
                </a:solidFill>
              </a:rPr>
            </a:br>
            <a:endParaRPr sz="3600">
              <a:solidFill>
                <a:srgbClr val="002060"/>
              </a:solidFill>
            </a:endParaRPr>
          </a:p>
        </p:txBody>
      </p:sp>
      <p:pic>
        <p:nvPicPr>
          <p:cNvPr id="275" name="Google Shape;275;p38"/>
          <p:cNvPicPr preferRelativeResize="0"/>
          <p:nvPr/>
        </p:nvPicPr>
        <p:blipFill>
          <a:blip r:embed="rId4">
            <a:alphaModFix/>
          </a:blip>
          <a:stretch>
            <a:fillRect/>
          </a:stretch>
        </p:blipFill>
        <p:spPr>
          <a:xfrm>
            <a:off x="813725" y="1668525"/>
            <a:ext cx="3936925" cy="39369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39" descr="OAS :: Main Logo"/>
          <p:cNvPicPr preferRelativeResize="0"/>
          <p:nvPr/>
        </p:nvPicPr>
        <p:blipFill rotWithShape="1">
          <a:blip r:embed="rId3">
            <a:alphaModFix/>
          </a:blip>
          <a:srcRect/>
          <a:stretch/>
        </p:blipFill>
        <p:spPr>
          <a:xfrm>
            <a:off x="8816340" y="857542"/>
            <a:ext cx="2639379" cy="674078"/>
          </a:xfrm>
          <a:prstGeom prst="rect">
            <a:avLst/>
          </a:prstGeom>
          <a:noFill/>
          <a:ln>
            <a:noFill/>
          </a:ln>
        </p:spPr>
      </p:pic>
      <p:sp>
        <p:nvSpPr>
          <p:cNvPr id="281" name="Google Shape;281;p39"/>
          <p:cNvSpPr txBox="1">
            <a:spLocks noGrp="1"/>
          </p:cNvSpPr>
          <p:nvPr>
            <p:ph type="title"/>
          </p:nvPr>
        </p:nvSpPr>
        <p:spPr>
          <a:xfrm>
            <a:off x="2561875" y="857538"/>
            <a:ext cx="6519000" cy="674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3200" b="1"/>
              <a:t>Resources:</a:t>
            </a:r>
            <a:br>
              <a:rPr lang="en-US" sz="3200" b="1"/>
            </a:br>
            <a:r>
              <a:rPr lang="en-US" sz="3600" b="1">
                <a:solidFill>
                  <a:srgbClr val="002060"/>
                </a:solidFill>
              </a:rPr>
              <a:t/>
            </a:r>
            <a:br>
              <a:rPr lang="en-US" sz="3600" b="1">
                <a:solidFill>
                  <a:srgbClr val="002060"/>
                </a:solidFill>
              </a:rPr>
            </a:br>
            <a:endParaRPr sz="3600">
              <a:solidFill>
                <a:srgbClr val="002060"/>
              </a:solidFill>
            </a:endParaRPr>
          </a:p>
        </p:txBody>
      </p:sp>
      <p:sp>
        <p:nvSpPr>
          <p:cNvPr id="282" name="Google Shape;282;p39"/>
          <p:cNvSpPr txBox="1"/>
          <p:nvPr/>
        </p:nvSpPr>
        <p:spPr>
          <a:xfrm>
            <a:off x="552450" y="1531625"/>
            <a:ext cx="11087100" cy="46641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accent5"/>
              </a:buClr>
              <a:buSzPts val="1800"/>
              <a:buChar char="●"/>
            </a:pPr>
            <a:r>
              <a:rPr lang="en-US" sz="1800">
                <a:solidFill>
                  <a:schemeClr val="accent5"/>
                </a:solidFill>
              </a:rPr>
              <a:t>The Power of Teacher Collaboration     </a:t>
            </a:r>
            <a:r>
              <a:rPr lang="en-US" sz="1800" u="sng">
                <a:solidFill>
                  <a:schemeClr val="accent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https://www.teachingchannel.com/blog/teacher-collaboration</a:t>
            </a:r>
            <a:endParaRPr sz="1800">
              <a:solidFill>
                <a:schemeClr val="accent5"/>
              </a:solidFill>
            </a:endParaRPr>
          </a:p>
          <a:p>
            <a:pPr marL="457200" lvl="0" indent="-342900" algn="l" rtl="0">
              <a:lnSpc>
                <a:spcPct val="100000"/>
              </a:lnSpc>
              <a:spcBef>
                <a:spcPts val="0"/>
              </a:spcBef>
              <a:spcAft>
                <a:spcPts val="0"/>
              </a:spcAft>
              <a:buClr>
                <a:schemeClr val="accent5"/>
              </a:buClr>
              <a:buSzPts val="1800"/>
              <a:buChar char="●"/>
            </a:pPr>
            <a:r>
              <a:rPr lang="en-US" sz="1800">
                <a:solidFill>
                  <a:schemeClr val="accent5"/>
                </a:solidFill>
              </a:rPr>
              <a:t>Ten Strategies to Build Student Collaboration in Classroom </a:t>
            </a:r>
            <a:r>
              <a:rPr lang="en-US" sz="1800" u="sng">
                <a:solidFill>
                  <a:schemeClr val="accent5"/>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https://gsehd.gwu.edu/articles/10-strategies-build-student-collaboration-classroom</a:t>
            </a:r>
            <a:endParaRPr sz="1800">
              <a:solidFill>
                <a:schemeClr val="accent5"/>
              </a:solidFill>
            </a:endParaRPr>
          </a:p>
          <a:p>
            <a:pPr marL="457200" lvl="0" indent="-342900" algn="l" rtl="0">
              <a:lnSpc>
                <a:spcPct val="100000"/>
              </a:lnSpc>
              <a:spcBef>
                <a:spcPts val="0"/>
              </a:spcBef>
              <a:spcAft>
                <a:spcPts val="0"/>
              </a:spcAft>
              <a:buClr>
                <a:schemeClr val="accent5"/>
              </a:buClr>
              <a:buSzPts val="1800"/>
              <a:buChar char="●"/>
            </a:pPr>
            <a:r>
              <a:rPr lang="en-US" sz="1800">
                <a:solidFill>
                  <a:schemeClr val="accent5"/>
                </a:solidFill>
              </a:rPr>
              <a:t>Deeper Learning: A Collaborative Classroom Is Key </a:t>
            </a:r>
            <a:r>
              <a:rPr lang="en-US" sz="1800" u="sng">
                <a:solidFill>
                  <a:schemeClr val="accent5"/>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https://www.edutopia.org/blog/deeper-learning-collaboration-key-rebecca-alber</a:t>
            </a:r>
            <a:endParaRPr sz="1800">
              <a:solidFill>
                <a:schemeClr val="accent5"/>
              </a:solidFill>
            </a:endParaRPr>
          </a:p>
          <a:p>
            <a:pPr marL="457200" lvl="0" indent="-342900" algn="l" rtl="0">
              <a:lnSpc>
                <a:spcPct val="100000"/>
              </a:lnSpc>
              <a:spcBef>
                <a:spcPts val="0"/>
              </a:spcBef>
              <a:spcAft>
                <a:spcPts val="0"/>
              </a:spcAft>
              <a:buClr>
                <a:schemeClr val="accent5"/>
              </a:buClr>
              <a:buSzPts val="1800"/>
              <a:buChar char="●"/>
            </a:pPr>
            <a:r>
              <a:rPr lang="en-US" sz="1800">
                <a:solidFill>
                  <a:schemeClr val="accent5"/>
                </a:solidFill>
              </a:rPr>
              <a:t>Video: The Deep Dive: ABC Nightline - IDEO Shopping Cart (2009)</a:t>
            </a:r>
            <a:endParaRPr sz="1800">
              <a:solidFill>
                <a:schemeClr val="accent5"/>
              </a:solidFill>
            </a:endParaRPr>
          </a:p>
          <a:p>
            <a:pPr marL="457200" lvl="0" indent="0" algn="l" rtl="0">
              <a:lnSpc>
                <a:spcPct val="100000"/>
              </a:lnSpc>
              <a:spcBef>
                <a:spcPts val="0"/>
              </a:spcBef>
              <a:spcAft>
                <a:spcPts val="0"/>
              </a:spcAft>
              <a:buNone/>
            </a:pPr>
            <a:r>
              <a:rPr lang="en-US" sz="1800" u="sng">
                <a:solidFill>
                  <a:schemeClr val="accent5"/>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https://www.youtube.com/watch?v=M66ZU2PCIcM</a:t>
            </a:r>
            <a:endParaRPr sz="1800">
              <a:solidFill>
                <a:schemeClr val="accent5"/>
              </a:solidFill>
            </a:endParaRPr>
          </a:p>
          <a:p>
            <a:pPr marL="457200" lvl="0" indent="-342900" algn="l" rtl="0">
              <a:lnSpc>
                <a:spcPct val="100000"/>
              </a:lnSpc>
              <a:spcBef>
                <a:spcPts val="800"/>
              </a:spcBef>
              <a:spcAft>
                <a:spcPts val="0"/>
              </a:spcAft>
              <a:buClr>
                <a:schemeClr val="accent5"/>
              </a:buClr>
              <a:buSzPts val="1800"/>
              <a:buChar char="●"/>
            </a:pPr>
            <a:r>
              <a:rPr lang="en-US" sz="1800">
                <a:solidFill>
                  <a:schemeClr val="accent5"/>
                </a:solidFill>
              </a:rPr>
              <a:t>Collaborating Learning </a:t>
            </a:r>
            <a:r>
              <a:rPr lang="en-US" sz="1800" u="sng">
                <a:solidFill>
                  <a:schemeClr val="accent5"/>
                </a:solid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https://teaching.cornell.edu/teaching-resources/engaging-students/collaborative-learning</a:t>
            </a:r>
            <a:endParaRPr sz="1800">
              <a:solidFill>
                <a:schemeClr val="accent5"/>
              </a:solidFill>
            </a:endParaRPr>
          </a:p>
          <a:p>
            <a:pPr marL="457200" lvl="0" indent="-342900" algn="l" rtl="0">
              <a:lnSpc>
                <a:spcPct val="100000"/>
              </a:lnSpc>
              <a:spcBef>
                <a:spcPts val="0"/>
              </a:spcBef>
              <a:spcAft>
                <a:spcPts val="0"/>
              </a:spcAft>
              <a:buClr>
                <a:schemeClr val="accent5"/>
              </a:buClr>
              <a:buSzPts val="1800"/>
              <a:buChar char="●"/>
            </a:pPr>
            <a:r>
              <a:rPr lang="en-US" sz="1800">
                <a:solidFill>
                  <a:schemeClr val="accent5"/>
                </a:solidFill>
              </a:rPr>
              <a:t>20 Collaborative Learning Tips and Strategies for Teachers (image)</a:t>
            </a:r>
            <a:endParaRPr sz="1800">
              <a:solidFill>
                <a:schemeClr val="accent5"/>
              </a:solidFill>
            </a:endParaRPr>
          </a:p>
          <a:p>
            <a:pPr marL="457200" lvl="0" indent="-342900" algn="l" rtl="0">
              <a:lnSpc>
                <a:spcPct val="100000"/>
              </a:lnSpc>
              <a:spcBef>
                <a:spcPts val="0"/>
              </a:spcBef>
              <a:spcAft>
                <a:spcPts val="0"/>
              </a:spcAft>
              <a:buSzPts val="1800"/>
              <a:buChar char="●"/>
            </a:pPr>
            <a:r>
              <a:rPr lang="en-US" sz="1800" u="sng">
                <a:solidFill>
                  <a:schemeClr val="accent5"/>
                </a:solidFil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https://www.teachthought.com/pedagogy/20-collaborative-learning-tips-and-strategies/</a:t>
            </a:r>
            <a:endParaRPr sz="1800">
              <a:solidFill>
                <a:schemeClr val="accent5"/>
              </a:solidFill>
            </a:endParaRPr>
          </a:p>
          <a:p>
            <a:pPr marL="457200" lvl="0" indent="-342900" algn="l" rtl="0">
              <a:lnSpc>
                <a:spcPct val="100000"/>
              </a:lnSpc>
              <a:spcBef>
                <a:spcPts val="0"/>
              </a:spcBef>
              <a:spcAft>
                <a:spcPts val="0"/>
              </a:spcAft>
              <a:buClr>
                <a:schemeClr val="accent5"/>
              </a:buClr>
              <a:buSzPts val="1800"/>
              <a:buChar char="●"/>
            </a:pPr>
            <a:r>
              <a:rPr lang="en-US" sz="1800">
                <a:solidFill>
                  <a:schemeClr val="accent5"/>
                </a:solidFill>
              </a:rPr>
              <a:t>Seven Online Collaborative Learning Strategies to Keep Students Engaged While At Home</a:t>
            </a:r>
            <a:endParaRPr sz="3700">
              <a:solidFill>
                <a:schemeClr val="accent5"/>
              </a:solidFill>
            </a:endParaRPr>
          </a:p>
          <a:p>
            <a:pPr marL="457200" lvl="0" indent="-342900" algn="l" rtl="0">
              <a:lnSpc>
                <a:spcPct val="100000"/>
              </a:lnSpc>
              <a:spcBef>
                <a:spcPts val="0"/>
              </a:spcBef>
              <a:spcAft>
                <a:spcPts val="0"/>
              </a:spcAft>
              <a:buSzPts val="1800"/>
              <a:buChar char="●"/>
            </a:pPr>
            <a:r>
              <a:rPr lang="en-US" sz="1800" u="sng">
                <a:solidFill>
                  <a:schemeClr val="accent5"/>
                </a:solidFill>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https://www.eduflow.com/blog/online-collaborative-learning-strategies-to-keep-students-engaged-while-at-home</a:t>
            </a:r>
            <a:endParaRPr sz="1800">
              <a:solidFill>
                <a:schemeClr val="accent5"/>
              </a:solidFill>
            </a:endParaRPr>
          </a:p>
          <a:p>
            <a:pPr marL="457200" lvl="0" indent="-342900" algn="l" rtl="0">
              <a:lnSpc>
                <a:spcPct val="100000"/>
              </a:lnSpc>
              <a:spcBef>
                <a:spcPts val="0"/>
              </a:spcBef>
              <a:spcAft>
                <a:spcPts val="0"/>
              </a:spcAft>
              <a:buClr>
                <a:schemeClr val="accent5"/>
              </a:buClr>
              <a:buSzPts val="1800"/>
              <a:buChar char="●"/>
            </a:pPr>
            <a:r>
              <a:rPr lang="en-US" sz="1800">
                <a:solidFill>
                  <a:schemeClr val="accent5"/>
                </a:solidFill>
              </a:rPr>
              <a:t>Collaboration Skills:  </a:t>
            </a:r>
            <a:r>
              <a:rPr lang="en-US" sz="1800" u="sng">
                <a:solidFill>
                  <a:schemeClr val="hlink"/>
                </a:solidFill>
                <a:hlinkClick r:id="rId11"/>
              </a:rPr>
              <a:t>https://www.youtube.com/watch?v=qi9nVpc9gq4</a:t>
            </a:r>
            <a:endParaRPr sz="1800">
              <a:solidFill>
                <a:schemeClr val="accent5"/>
              </a:solidFill>
            </a:endParaRPr>
          </a:p>
          <a:p>
            <a:pPr marL="457200" lvl="0" indent="-342900" algn="l" rtl="0">
              <a:lnSpc>
                <a:spcPct val="100000"/>
              </a:lnSpc>
              <a:spcBef>
                <a:spcPts val="0"/>
              </a:spcBef>
              <a:spcAft>
                <a:spcPts val="0"/>
              </a:spcAft>
              <a:buClr>
                <a:schemeClr val="accent5"/>
              </a:buClr>
              <a:buSzPts val="1800"/>
              <a:buChar char="●"/>
            </a:pPr>
            <a:r>
              <a:rPr lang="en-US" sz="1800">
                <a:solidFill>
                  <a:schemeClr val="accent5"/>
                </a:solidFill>
              </a:rPr>
              <a:t>https://www.gettingsmart.com/2019/10/5-ways-to-build-collaborative-learning-skills-in-and-out-of-the-classroom/</a:t>
            </a:r>
            <a:endParaRPr sz="1800">
              <a:solidFill>
                <a:schemeClr val="accent5"/>
              </a:solidFill>
            </a:endParaRPr>
          </a:p>
          <a:p>
            <a:pPr marL="0" lvl="0" indent="0" algn="l" rtl="0">
              <a:lnSpc>
                <a:spcPct val="107916"/>
              </a:lnSpc>
              <a:spcBef>
                <a:spcPts val="800"/>
              </a:spcBef>
              <a:spcAft>
                <a:spcPts val="0"/>
              </a:spcAft>
              <a:buNone/>
            </a:pPr>
            <a:endParaRPr sz="1100">
              <a:latin typeface="Calibri"/>
              <a:ea typeface="Calibri"/>
              <a:cs typeface="Calibri"/>
              <a:sym typeface="Calibri"/>
            </a:endParaRPr>
          </a:p>
          <a:p>
            <a:pPr marL="457200" lvl="0" indent="0" algn="l" rtl="0">
              <a:spcBef>
                <a:spcPts val="800"/>
              </a:spcBef>
              <a:spcAft>
                <a:spcPts val="0"/>
              </a:spcAft>
              <a:buNone/>
            </a:pPr>
            <a:endParaRPr sz="2100">
              <a:solidFill>
                <a:schemeClr val="accent5"/>
              </a:solidFill>
            </a:endParaRPr>
          </a:p>
          <a:p>
            <a:pPr marL="0" lvl="0" indent="0" algn="l" rtl="0">
              <a:spcBef>
                <a:spcPts val="0"/>
              </a:spcBef>
              <a:spcAft>
                <a:spcPts val="0"/>
              </a:spcAft>
              <a:buNone/>
            </a:pPr>
            <a:endParaRPr sz="2100">
              <a:solidFill>
                <a:schemeClr val="accent5"/>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0"/>
          <p:cNvSpPr txBox="1">
            <a:spLocks noGrp="1"/>
          </p:cNvSpPr>
          <p:nvPr>
            <p:ph type="title"/>
          </p:nvPr>
        </p:nvSpPr>
        <p:spPr>
          <a:xfrm>
            <a:off x="674350" y="1642250"/>
            <a:ext cx="10514100" cy="2002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200" b="1">
                <a:solidFill>
                  <a:schemeClr val="accent5"/>
                </a:solidFill>
              </a:rPr>
              <a:t>Please answer this questionnaire</a:t>
            </a:r>
            <a:endParaRPr sz="3600" b="1">
              <a:solidFill>
                <a:schemeClr val="accent5"/>
              </a:solidFill>
            </a:endParaRPr>
          </a:p>
          <a:p>
            <a:pPr marL="0" lvl="0" indent="0" algn="ctr" rtl="0">
              <a:spcBef>
                <a:spcPts val="0"/>
              </a:spcBef>
              <a:spcAft>
                <a:spcPts val="0"/>
              </a:spcAft>
              <a:buClr>
                <a:srgbClr val="000000"/>
              </a:buClr>
              <a:buSzPts val="1400"/>
              <a:buFont typeface="Arial"/>
              <a:buNone/>
            </a:pPr>
            <a:r>
              <a:rPr lang="en-US" sz="3600" b="1">
                <a:solidFill>
                  <a:schemeClr val="accent5"/>
                </a:solidFill>
              </a:rPr>
              <a:t>http://gg.gg/n1r2s</a:t>
            </a:r>
            <a:br>
              <a:rPr lang="en-US" sz="3600" b="1">
                <a:solidFill>
                  <a:schemeClr val="accent5"/>
                </a:solidFill>
              </a:rPr>
            </a:br>
            <a:endParaRPr sz="3600">
              <a:solidFill>
                <a:schemeClr val="accent5"/>
              </a:solidFill>
            </a:endParaRPr>
          </a:p>
        </p:txBody>
      </p:sp>
      <p:pic>
        <p:nvPicPr>
          <p:cNvPr id="289" name="Google Shape;289;p40"/>
          <p:cNvPicPr preferRelativeResize="0"/>
          <p:nvPr/>
        </p:nvPicPr>
        <p:blipFill rotWithShape="1">
          <a:blip r:embed="rId3">
            <a:alphaModFix/>
          </a:blip>
          <a:srcRect/>
          <a:stretch/>
        </p:blipFill>
        <p:spPr>
          <a:xfrm>
            <a:off x="8332225" y="4653996"/>
            <a:ext cx="3240915" cy="1664253"/>
          </a:xfrm>
          <a:prstGeom prst="rect">
            <a:avLst/>
          </a:prstGeom>
          <a:noFill/>
          <a:ln>
            <a:noFill/>
          </a:ln>
        </p:spPr>
      </p:pic>
      <p:pic>
        <p:nvPicPr>
          <p:cNvPr id="290" name="Google Shape;290;p40" descr="OAS :: Main Logo"/>
          <p:cNvPicPr preferRelativeResize="0"/>
          <p:nvPr/>
        </p:nvPicPr>
        <p:blipFill rotWithShape="1">
          <a:blip r:embed="rId4">
            <a:alphaModFix/>
          </a:blip>
          <a:srcRect/>
          <a:stretch/>
        </p:blipFill>
        <p:spPr>
          <a:xfrm>
            <a:off x="8816340" y="857542"/>
            <a:ext cx="2639379" cy="674078"/>
          </a:xfrm>
          <a:prstGeom prst="rect">
            <a:avLst/>
          </a:prstGeom>
          <a:noFill/>
          <a:ln>
            <a:noFill/>
          </a:ln>
        </p:spPr>
      </p:pic>
      <p:pic>
        <p:nvPicPr>
          <p:cNvPr id="291" name="Google Shape;291;p40"/>
          <p:cNvPicPr preferRelativeResize="0"/>
          <p:nvPr/>
        </p:nvPicPr>
        <p:blipFill>
          <a:blip r:embed="rId5">
            <a:alphaModFix/>
          </a:blip>
          <a:stretch>
            <a:fillRect/>
          </a:stretch>
        </p:blipFill>
        <p:spPr>
          <a:xfrm>
            <a:off x="4590750" y="2969175"/>
            <a:ext cx="3010490" cy="29081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1"/>
          <p:cNvSpPr txBox="1"/>
          <p:nvPr/>
        </p:nvSpPr>
        <p:spPr>
          <a:xfrm>
            <a:off x="1300650" y="1929000"/>
            <a:ext cx="101688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a:solidFill>
                  <a:schemeClr val="accent5"/>
                </a:solidFill>
                <a:uFill>
                  <a:noFill/>
                </a:uFill>
                <a:latin typeface="Helvetica Neue"/>
                <a:ea typeface="Helvetica Neue"/>
                <a:cs typeface="Helvetica Neue"/>
                <a:sym typeface="Helvetica Neue"/>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 . . communication and shared identity within a team can mediate the effects of physical separation.”</a:t>
            </a:r>
            <a:endParaRPr sz="4500">
              <a:solidFill>
                <a:schemeClr val="accent5"/>
              </a:solidFill>
              <a:latin typeface="Helvetica Neue"/>
              <a:ea typeface="Helvetica Neue"/>
              <a:cs typeface="Helvetica Neue"/>
              <a:sym typeface="Helvetica Neue"/>
            </a:endParaRPr>
          </a:p>
          <a:p>
            <a:pPr marL="0" lvl="0" indent="0" algn="l" rtl="0">
              <a:spcBef>
                <a:spcPts val="0"/>
              </a:spcBef>
              <a:spcAft>
                <a:spcPts val="0"/>
              </a:spcAft>
              <a:buNone/>
            </a:pPr>
            <a:endParaRPr sz="11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6" descr="OAS :: Main Logo"/>
          <p:cNvPicPr preferRelativeResize="0"/>
          <p:nvPr/>
        </p:nvPicPr>
        <p:blipFill rotWithShape="1">
          <a:blip r:embed="rId3">
            <a:alphaModFix/>
          </a:blip>
          <a:srcRect/>
          <a:stretch/>
        </p:blipFill>
        <p:spPr>
          <a:xfrm>
            <a:off x="8816340" y="857542"/>
            <a:ext cx="2639379" cy="674078"/>
          </a:xfrm>
          <a:prstGeom prst="rect">
            <a:avLst/>
          </a:prstGeom>
          <a:noFill/>
          <a:ln>
            <a:noFill/>
          </a:ln>
        </p:spPr>
      </p:pic>
      <p:sp>
        <p:nvSpPr>
          <p:cNvPr id="93" name="Google Shape;93;p16"/>
          <p:cNvSpPr txBox="1">
            <a:spLocks noGrp="1"/>
          </p:cNvSpPr>
          <p:nvPr>
            <p:ph type="title"/>
          </p:nvPr>
        </p:nvSpPr>
        <p:spPr>
          <a:xfrm>
            <a:off x="1418901" y="1334550"/>
            <a:ext cx="9685200" cy="4488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2400" b="1"/>
              <a:t/>
            </a:r>
            <a:br>
              <a:rPr lang="en-US" sz="2400" b="1"/>
            </a:br>
            <a:endParaRPr sz="3200" b="1"/>
          </a:p>
          <a:p>
            <a:pPr marL="457200" lvl="0" indent="-419100" algn="l" rtl="0">
              <a:lnSpc>
                <a:spcPct val="115000"/>
              </a:lnSpc>
              <a:spcBef>
                <a:spcPts val="0"/>
              </a:spcBef>
              <a:spcAft>
                <a:spcPts val="0"/>
              </a:spcAft>
              <a:buSzPts val="3000"/>
              <a:buAutoNum type="arabicPeriod"/>
            </a:pPr>
            <a:r>
              <a:rPr lang="en-US" sz="3000"/>
              <a:t>Choose a name for your team.</a:t>
            </a:r>
            <a:endParaRPr sz="3000">
              <a:solidFill>
                <a:schemeClr val="accent2"/>
              </a:solidFill>
            </a:endParaRPr>
          </a:p>
          <a:p>
            <a:pPr marL="457200" lvl="0" indent="-419100" algn="l" rtl="0">
              <a:lnSpc>
                <a:spcPct val="115000"/>
              </a:lnSpc>
              <a:spcBef>
                <a:spcPts val="0"/>
              </a:spcBef>
              <a:spcAft>
                <a:spcPts val="0"/>
              </a:spcAft>
              <a:buSzPts val="3000"/>
              <a:buAutoNum type="arabicPeriod"/>
            </a:pPr>
            <a:r>
              <a:rPr lang="en-US" sz="3000"/>
              <a:t>Get into:  </a:t>
            </a:r>
            <a:r>
              <a:rPr lang="en-US" sz="3000" u="sng">
                <a:solidFill>
                  <a:schemeClr val="hlink"/>
                </a:solidFill>
                <a:hlinkClick r:id="rId4"/>
              </a:rPr>
              <a:t>https://wordwall.net/play/6880/617/601</a:t>
            </a:r>
            <a:endParaRPr sz="3000"/>
          </a:p>
          <a:p>
            <a:pPr marL="457200" lvl="0" indent="-419100" algn="l" rtl="0">
              <a:lnSpc>
                <a:spcPct val="115000"/>
              </a:lnSpc>
              <a:spcBef>
                <a:spcPts val="0"/>
              </a:spcBef>
              <a:spcAft>
                <a:spcPts val="0"/>
              </a:spcAft>
              <a:buSzPts val="3000"/>
              <a:buAutoNum type="arabicPeriod"/>
            </a:pPr>
            <a:r>
              <a:rPr lang="en-US" sz="3000"/>
              <a:t>Answer the questions.</a:t>
            </a:r>
            <a:endParaRPr sz="3000"/>
          </a:p>
          <a:p>
            <a:pPr marL="457200" lvl="0" indent="-419100" algn="l" rtl="0">
              <a:lnSpc>
                <a:spcPct val="115000"/>
              </a:lnSpc>
              <a:spcBef>
                <a:spcPts val="0"/>
              </a:spcBef>
              <a:spcAft>
                <a:spcPts val="0"/>
              </a:spcAft>
              <a:buSzPts val="3000"/>
              <a:buAutoNum type="arabicPeriod"/>
            </a:pPr>
            <a:r>
              <a:rPr lang="en-US" sz="3000"/>
              <a:t>Check leaderboard to see the winner.</a:t>
            </a:r>
            <a:endParaRPr sz="3000"/>
          </a:p>
          <a:p>
            <a:pPr marL="0" lvl="0" indent="0" algn="l" rtl="0">
              <a:lnSpc>
                <a:spcPct val="100000"/>
              </a:lnSpc>
              <a:spcBef>
                <a:spcPts val="0"/>
              </a:spcBef>
              <a:spcAft>
                <a:spcPts val="0"/>
              </a:spcAft>
              <a:buNone/>
            </a:pPr>
            <a:endParaRPr sz="3200" b="1"/>
          </a:p>
          <a:p>
            <a:pPr marL="0" lvl="0" indent="0" algn="l" rtl="0">
              <a:lnSpc>
                <a:spcPct val="100000"/>
              </a:lnSpc>
              <a:spcBef>
                <a:spcPts val="0"/>
              </a:spcBef>
              <a:spcAft>
                <a:spcPts val="0"/>
              </a:spcAft>
              <a:buNone/>
            </a:pPr>
            <a:r>
              <a:rPr lang="en-US" sz="3200" b="1">
                <a:solidFill>
                  <a:srgbClr val="980000"/>
                </a:solidFill>
              </a:rPr>
              <a:t>Time: 10 min</a:t>
            </a:r>
            <a:endParaRPr sz="3200" b="1">
              <a:solidFill>
                <a:srgbClr val="980000"/>
              </a:solidFill>
            </a:endParaRPr>
          </a:p>
          <a:p>
            <a:pPr marL="0" lvl="0" indent="0" algn="ctr" rtl="0">
              <a:lnSpc>
                <a:spcPct val="100000"/>
              </a:lnSpc>
              <a:spcBef>
                <a:spcPts val="0"/>
              </a:spcBef>
              <a:spcAft>
                <a:spcPts val="0"/>
              </a:spcAft>
              <a:buSzPts val="1400"/>
              <a:buNone/>
            </a:pPr>
            <a:r>
              <a:rPr lang="en-US" sz="3200" b="1"/>
              <a:t/>
            </a:r>
            <a:br>
              <a:rPr lang="en-US" sz="3200" b="1"/>
            </a:br>
            <a:r>
              <a:rPr lang="en-US" sz="3200" b="1"/>
              <a:t/>
            </a:r>
            <a:br>
              <a:rPr lang="en-US" sz="3200" b="1"/>
            </a:br>
            <a:r>
              <a:rPr lang="en-US" sz="3600" b="1">
                <a:solidFill>
                  <a:srgbClr val="002060"/>
                </a:solidFill>
              </a:rPr>
              <a:t/>
            </a:r>
            <a:br>
              <a:rPr lang="en-US" sz="3600" b="1">
                <a:solidFill>
                  <a:srgbClr val="002060"/>
                </a:solidFill>
              </a:rPr>
            </a:br>
            <a:r>
              <a:rPr lang="en-US" sz="3600" b="1">
                <a:solidFill>
                  <a:srgbClr val="002060"/>
                </a:solidFill>
              </a:rPr>
              <a:t/>
            </a:r>
            <a:br>
              <a:rPr lang="en-US" sz="3600" b="1">
                <a:solidFill>
                  <a:srgbClr val="002060"/>
                </a:solidFill>
              </a:rPr>
            </a:br>
            <a:r>
              <a:rPr lang="en-US" sz="3600" b="1">
                <a:solidFill>
                  <a:srgbClr val="002060"/>
                </a:solidFill>
              </a:rPr>
              <a:t/>
            </a:r>
            <a:br>
              <a:rPr lang="en-US" sz="3600" b="1">
                <a:solidFill>
                  <a:srgbClr val="002060"/>
                </a:solidFill>
              </a:rPr>
            </a:br>
            <a:endParaRPr sz="3600">
              <a:solidFill>
                <a:srgbClr val="002060"/>
              </a:solidFill>
            </a:endParaRPr>
          </a:p>
        </p:txBody>
      </p:sp>
      <p:sp>
        <p:nvSpPr>
          <p:cNvPr id="94" name="Google Shape;94;p16"/>
          <p:cNvSpPr txBox="1"/>
          <p:nvPr/>
        </p:nvSpPr>
        <p:spPr>
          <a:xfrm>
            <a:off x="3369300" y="857550"/>
            <a:ext cx="4887300" cy="92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400"/>
              <a:buFont typeface="Arial"/>
              <a:buNone/>
            </a:pPr>
            <a:r>
              <a:rPr lang="en-US" sz="3200" b="1">
                <a:solidFill>
                  <a:schemeClr val="dk1"/>
                </a:solidFill>
              </a:rPr>
              <a:t>Teamwork:  How much do you know about?</a:t>
            </a:r>
            <a:endParaRPr sz="3200" b="1">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7"/>
          <p:cNvPicPr preferRelativeResize="0"/>
          <p:nvPr/>
        </p:nvPicPr>
        <p:blipFill rotWithShape="1">
          <a:blip r:embed="rId3">
            <a:alphaModFix/>
          </a:blip>
          <a:srcRect/>
          <a:stretch/>
        </p:blipFill>
        <p:spPr>
          <a:xfrm>
            <a:off x="8332225" y="4653996"/>
            <a:ext cx="3240915" cy="1664253"/>
          </a:xfrm>
          <a:prstGeom prst="rect">
            <a:avLst/>
          </a:prstGeom>
          <a:noFill/>
          <a:ln>
            <a:noFill/>
          </a:ln>
        </p:spPr>
      </p:pic>
      <p:pic>
        <p:nvPicPr>
          <p:cNvPr id="101" name="Google Shape;101;p17" descr="OAS :: Main Logo"/>
          <p:cNvPicPr preferRelativeResize="0"/>
          <p:nvPr/>
        </p:nvPicPr>
        <p:blipFill rotWithShape="1">
          <a:blip r:embed="rId4">
            <a:alphaModFix/>
          </a:blip>
          <a:srcRect/>
          <a:stretch/>
        </p:blipFill>
        <p:spPr>
          <a:xfrm>
            <a:off x="8816340" y="857542"/>
            <a:ext cx="2639379" cy="674078"/>
          </a:xfrm>
          <a:prstGeom prst="rect">
            <a:avLst/>
          </a:prstGeom>
          <a:noFill/>
          <a:ln>
            <a:noFill/>
          </a:ln>
        </p:spPr>
      </p:pic>
      <p:pic>
        <p:nvPicPr>
          <p:cNvPr id="102" name="Google Shape;102;p17" title="IDEO Shopping cart.mp4">
            <a:hlinkClick r:id="rId5"/>
          </p:cNvPr>
          <p:cNvPicPr preferRelativeResize="0"/>
          <p:nvPr/>
        </p:nvPicPr>
        <p:blipFill>
          <a:blip r:embed="rId6">
            <a:alphaModFix/>
          </a:blip>
          <a:stretch>
            <a:fillRect/>
          </a:stretch>
        </p:blipFill>
        <p:spPr>
          <a:xfrm>
            <a:off x="2518050" y="1442125"/>
            <a:ext cx="6298300" cy="4723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8" descr="OAS :: Main Logo"/>
          <p:cNvPicPr preferRelativeResize="0"/>
          <p:nvPr/>
        </p:nvPicPr>
        <p:blipFill rotWithShape="1">
          <a:blip r:embed="rId3">
            <a:alphaModFix/>
          </a:blip>
          <a:srcRect/>
          <a:stretch/>
        </p:blipFill>
        <p:spPr>
          <a:xfrm>
            <a:off x="8816340" y="857542"/>
            <a:ext cx="2639379" cy="674078"/>
          </a:xfrm>
          <a:prstGeom prst="rect">
            <a:avLst/>
          </a:prstGeom>
          <a:noFill/>
          <a:ln>
            <a:noFill/>
          </a:ln>
        </p:spPr>
      </p:pic>
      <p:sp>
        <p:nvSpPr>
          <p:cNvPr id="108" name="Google Shape;108;p18"/>
          <p:cNvSpPr txBox="1">
            <a:spLocks noGrp="1"/>
          </p:cNvSpPr>
          <p:nvPr>
            <p:ph type="title"/>
          </p:nvPr>
        </p:nvSpPr>
        <p:spPr>
          <a:xfrm>
            <a:off x="4611399" y="1531625"/>
            <a:ext cx="6519000" cy="4488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2400" b="1"/>
              <a:t/>
            </a:r>
            <a:br>
              <a:rPr lang="en-US" sz="2400" b="1"/>
            </a:br>
            <a:r>
              <a:rPr lang="en-US" sz="3200" b="1"/>
              <a:t>Which collaboration skills did you identify on the video?</a:t>
            </a:r>
            <a:br>
              <a:rPr lang="en-US" sz="3200" b="1"/>
            </a:br>
            <a:endParaRPr sz="3200" b="1"/>
          </a:p>
          <a:p>
            <a:pPr marL="0" lvl="0" indent="0" algn="ctr" rtl="0">
              <a:lnSpc>
                <a:spcPct val="100000"/>
              </a:lnSpc>
              <a:spcBef>
                <a:spcPts val="0"/>
              </a:spcBef>
              <a:spcAft>
                <a:spcPts val="0"/>
              </a:spcAft>
              <a:buSzPts val="1400"/>
              <a:buNone/>
            </a:pPr>
            <a:r>
              <a:rPr lang="en-US" sz="3900" b="1"/>
              <a:t>menti.com</a:t>
            </a:r>
            <a:endParaRPr sz="3900" b="1"/>
          </a:p>
          <a:p>
            <a:pPr marL="0" lvl="0" indent="0" algn="ctr" rtl="0">
              <a:lnSpc>
                <a:spcPct val="100000"/>
              </a:lnSpc>
              <a:spcBef>
                <a:spcPts val="0"/>
              </a:spcBef>
              <a:spcAft>
                <a:spcPts val="0"/>
              </a:spcAft>
              <a:buSzPts val="1400"/>
              <a:buNone/>
            </a:pPr>
            <a:endParaRPr sz="2400" b="1">
              <a:solidFill>
                <a:srgbClr val="002060"/>
              </a:solidFill>
            </a:endParaRPr>
          </a:p>
          <a:p>
            <a:pPr marL="1371600" lvl="0" indent="457200" algn="l" rtl="0">
              <a:lnSpc>
                <a:spcPct val="100000"/>
              </a:lnSpc>
              <a:spcBef>
                <a:spcPts val="0"/>
              </a:spcBef>
              <a:spcAft>
                <a:spcPts val="0"/>
              </a:spcAft>
              <a:buSzPts val="1400"/>
              <a:buNone/>
            </a:pPr>
            <a:r>
              <a:rPr lang="en-US" sz="3200" b="1"/>
              <a:t>code: 34 48 99 7</a:t>
            </a:r>
            <a:r>
              <a:rPr lang="en-US" sz="3600" b="1">
                <a:solidFill>
                  <a:srgbClr val="002060"/>
                </a:solidFill>
              </a:rPr>
              <a:t/>
            </a:r>
            <a:br>
              <a:rPr lang="en-US" sz="3600" b="1">
                <a:solidFill>
                  <a:srgbClr val="002060"/>
                </a:solidFill>
              </a:rPr>
            </a:br>
            <a:r>
              <a:rPr lang="en-US" sz="3600" b="1">
                <a:solidFill>
                  <a:srgbClr val="002060"/>
                </a:solidFill>
              </a:rPr>
              <a:t/>
            </a:r>
            <a:br>
              <a:rPr lang="en-US" sz="3600" b="1">
                <a:solidFill>
                  <a:srgbClr val="002060"/>
                </a:solidFill>
              </a:rPr>
            </a:br>
            <a:r>
              <a:rPr lang="en-US" sz="3600" b="1">
                <a:solidFill>
                  <a:srgbClr val="002060"/>
                </a:solidFill>
              </a:rPr>
              <a:t/>
            </a:r>
            <a:br>
              <a:rPr lang="en-US" sz="3600" b="1">
                <a:solidFill>
                  <a:srgbClr val="002060"/>
                </a:solidFill>
              </a:rPr>
            </a:br>
            <a:endParaRPr sz="3600">
              <a:solidFill>
                <a:srgbClr val="002060"/>
              </a:solidFill>
            </a:endParaRPr>
          </a:p>
        </p:txBody>
      </p:sp>
      <p:pic>
        <p:nvPicPr>
          <p:cNvPr id="109" name="Google Shape;109;p18"/>
          <p:cNvPicPr preferRelativeResize="0"/>
          <p:nvPr/>
        </p:nvPicPr>
        <p:blipFill>
          <a:blip r:embed="rId4">
            <a:alphaModFix/>
          </a:blip>
          <a:stretch>
            <a:fillRect/>
          </a:stretch>
        </p:blipFill>
        <p:spPr>
          <a:xfrm>
            <a:off x="813725" y="1668525"/>
            <a:ext cx="3936925" cy="3936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604200" y="857535"/>
            <a:ext cx="10514100" cy="674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3200" b="1"/>
              <a:t>Panel Conversation</a:t>
            </a:r>
            <a:endParaRPr sz="3200" b="1"/>
          </a:p>
          <a:p>
            <a:pPr marL="0" lvl="0" indent="0" algn="ctr" rtl="0">
              <a:lnSpc>
                <a:spcPct val="100000"/>
              </a:lnSpc>
              <a:spcBef>
                <a:spcPts val="0"/>
              </a:spcBef>
              <a:spcAft>
                <a:spcPts val="0"/>
              </a:spcAft>
              <a:buSzPts val="1400"/>
              <a:buNone/>
            </a:pPr>
            <a:endParaRPr sz="3200" b="1"/>
          </a:p>
          <a:p>
            <a:pPr marL="0" lvl="0" indent="0" algn="ctr" rtl="0">
              <a:lnSpc>
                <a:spcPct val="100000"/>
              </a:lnSpc>
              <a:spcBef>
                <a:spcPts val="0"/>
              </a:spcBef>
              <a:spcAft>
                <a:spcPts val="0"/>
              </a:spcAft>
              <a:buSzPts val="1400"/>
              <a:buNone/>
            </a:pPr>
            <a:endParaRPr sz="3200" b="1"/>
          </a:p>
        </p:txBody>
      </p:sp>
      <p:sp>
        <p:nvSpPr>
          <p:cNvPr id="116" name="Google Shape;116;p19"/>
          <p:cNvSpPr txBox="1"/>
          <p:nvPr/>
        </p:nvSpPr>
        <p:spPr>
          <a:xfrm>
            <a:off x="740040" y="5707062"/>
            <a:ext cx="3003600" cy="61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1600"/>
              <a:buFont typeface="Arial"/>
              <a:buNone/>
            </a:pPr>
            <a:r>
              <a:rPr lang="en-US" sz="1600" b="0" i="0" u="none" strike="noStrike" cap="none">
                <a:solidFill>
                  <a:schemeClr val="accent2"/>
                </a:solidFill>
                <a:latin typeface="Arial"/>
                <a:ea typeface="Arial"/>
                <a:cs typeface="Arial"/>
                <a:sym typeface="Arial"/>
              </a:rPr>
              <a:t>Washington, DC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20"/>
              </a:spcBef>
              <a:spcAft>
                <a:spcPts val="0"/>
              </a:spcAft>
              <a:buClr>
                <a:schemeClr val="dk1"/>
              </a:buClr>
              <a:buSzPts val="1600"/>
              <a:buFont typeface="Arial"/>
              <a:buNone/>
            </a:pPr>
            <a:r>
              <a:rPr lang="en-US" sz="1600">
                <a:solidFill>
                  <a:schemeClr val="dk1"/>
                </a:solidFill>
              </a:rPr>
              <a:t>November 18</a:t>
            </a:r>
            <a:r>
              <a:rPr lang="en-US" sz="1600" b="0" i="0" u="none" strike="noStrike" cap="none">
                <a:solidFill>
                  <a:schemeClr val="dk1"/>
                </a:solidFill>
                <a:latin typeface="Arial"/>
                <a:ea typeface="Arial"/>
                <a:cs typeface="Arial"/>
                <a:sym typeface="Arial"/>
              </a:rPr>
              <a:t>, 2020</a:t>
            </a:r>
            <a:endParaRPr sz="1400" b="0" i="0" u="none" strike="noStrike" cap="none">
              <a:solidFill>
                <a:srgbClr val="000000"/>
              </a:solidFill>
              <a:latin typeface="Arial"/>
              <a:ea typeface="Arial"/>
              <a:cs typeface="Arial"/>
              <a:sym typeface="Arial"/>
            </a:endParaRPr>
          </a:p>
        </p:txBody>
      </p:sp>
      <p:pic>
        <p:nvPicPr>
          <p:cNvPr id="117" name="Google Shape;117;p19"/>
          <p:cNvPicPr preferRelativeResize="0"/>
          <p:nvPr/>
        </p:nvPicPr>
        <p:blipFill rotWithShape="1">
          <a:blip r:embed="rId3">
            <a:alphaModFix/>
          </a:blip>
          <a:srcRect/>
          <a:stretch/>
        </p:blipFill>
        <p:spPr>
          <a:xfrm>
            <a:off x="8332225" y="4653996"/>
            <a:ext cx="3240915" cy="1664253"/>
          </a:xfrm>
          <a:prstGeom prst="rect">
            <a:avLst/>
          </a:prstGeom>
          <a:noFill/>
          <a:ln>
            <a:noFill/>
          </a:ln>
        </p:spPr>
      </p:pic>
      <p:pic>
        <p:nvPicPr>
          <p:cNvPr id="118" name="Google Shape;118;p19" descr="OAS :: Main Logo"/>
          <p:cNvPicPr preferRelativeResize="0"/>
          <p:nvPr/>
        </p:nvPicPr>
        <p:blipFill rotWithShape="1">
          <a:blip r:embed="rId4">
            <a:alphaModFix/>
          </a:blip>
          <a:srcRect/>
          <a:stretch/>
        </p:blipFill>
        <p:spPr>
          <a:xfrm>
            <a:off x="8816340" y="857542"/>
            <a:ext cx="2639379" cy="674078"/>
          </a:xfrm>
          <a:prstGeom prst="rect">
            <a:avLst/>
          </a:prstGeom>
          <a:noFill/>
          <a:ln>
            <a:noFill/>
          </a:ln>
        </p:spPr>
      </p:pic>
      <p:sp>
        <p:nvSpPr>
          <p:cNvPr id="119" name="Google Shape;119;p19"/>
          <p:cNvSpPr txBox="1">
            <a:spLocks noGrp="1"/>
          </p:cNvSpPr>
          <p:nvPr>
            <p:ph type="title"/>
          </p:nvPr>
        </p:nvSpPr>
        <p:spPr>
          <a:xfrm>
            <a:off x="1234925" y="4248975"/>
            <a:ext cx="2391300" cy="674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3200" b="1"/>
              <a:t> Esther Brathwaite</a:t>
            </a:r>
            <a:endParaRPr sz="3200" b="1"/>
          </a:p>
          <a:p>
            <a:pPr marL="0" lvl="0" indent="0" algn="ctr" rtl="0">
              <a:lnSpc>
                <a:spcPct val="100000"/>
              </a:lnSpc>
              <a:spcBef>
                <a:spcPts val="0"/>
              </a:spcBef>
              <a:spcAft>
                <a:spcPts val="0"/>
              </a:spcAft>
              <a:buSzPts val="1400"/>
              <a:buNone/>
            </a:pPr>
            <a:endParaRPr sz="3200" b="1"/>
          </a:p>
          <a:p>
            <a:pPr marL="0" lvl="0" indent="0" algn="ctr" rtl="0">
              <a:lnSpc>
                <a:spcPct val="100000"/>
              </a:lnSpc>
              <a:spcBef>
                <a:spcPts val="0"/>
              </a:spcBef>
              <a:spcAft>
                <a:spcPts val="0"/>
              </a:spcAft>
              <a:buSzPts val="1400"/>
              <a:buNone/>
            </a:pPr>
            <a:endParaRPr sz="3200" b="1"/>
          </a:p>
        </p:txBody>
      </p:sp>
      <p:sp>
        <p:nvSpPr>
          <p:cNvPr id="120" name="Google Shape;120;p19"/>
          <p:cNvSpPr txBox="1">
            <a:spLocks noGrp="1"/>
          </p:cNvSpPr>
          <p:nvPr>
            <p:ph type="title"/>
          </p:nvPr>
        </p:nvSpPr>
        <p:spPr>
          <a:xfrm>
            <a:off x="8630525" y="4168725"/>
            <a:ext cx="2103300" cy="674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3200" b="1"/>
              <a:t>Wil Campbell</a:t>
            </a:r>
            <a:endParaRPr sz="3200" b="1"/>
          </a:p>
        </p:txBody>
      </p:sp>
      <p:sp>
        <p:nvSpPr>
          <p:cNvPr id="121" name="Google Shape;121;p19"/>
          <p:cNvSpPr txBox="1">
            <a:spLocks noGrp="1"/>
          </p:cNvSpPr>
          <p:nvPr>
            <p:ph type="title"/>
          </p:nvPr>
        </p:nvSpPr>
        <p:spPr>
          <a:xfrm>
            <a:off x="4616850" y="4168725"/>
            <a:ext cx="2488800" cy="674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3200" b="1"/>
              <a:t>Selwyn Griffith</a:t>
            </a:r>
            <a:endParaRPr sz="3200" b="1"/>
          </a:p>
        </p:txBody>
      </p:sp>
      <p:pic>
        <p:nvPicPr>
          <p:cNvPr id="122" name="Google Shape;122;p19"/>
          <p:cNvPicPr preferRelativeResize="0"/>
          <p:nvPr/>
        </p:nvPicPr>
        <p:blipFill>
          <a:blip r:embed="rId5">
            <a:alphaModFix/>
          </a:blip>
          <a:stretch>
            <a:fillRect/>
          </a:stretch>
        </p:blipFill>
        <p:spPr>
          <a:xfrm>
            <a:off x="4496000" y="1308275"/>
            <a:ext cx="2730500" cy="2730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0" descr="OAS :: Main Logo"/>
          <p:cNvPicPr preferRelativeResize="0"/>
          <p:nvPr/>
        </p:nvPicPr>
        <p:blipFill rotWithShape="1">
          <a:blip r:embed="rId3">
            <a:alphaModFix/>
          </a:blip>
          <a:srcRect/>
          <a:stretch/>
        </p:blipFill>
        <p:spPr>
          <a:xfrm>
            <a:off x="8816340" y="857542"/>
            <a:ext cx="2639379" cy="674078"/>
          </a:xfrm>
          <a:prstGeom prst="rect">
            <a:avLst/>
          </a:prstGeom>
          <a:noFill/>
          <a:ln>
            <a:noFill/>
          </a:ln>
        </p:spPr>
      </p:pic>
      <p:sp>
        <p:nvSpPr>
          <p:cNvPr id="128" name="Google Shape;128;p20"/>
          <p:cNvSpPr txBox="1"/>
          <p:nvPr/>
        </p:nvSpPr>
        <p:spPr>
          <a:xfrm>
            <a:off x="2615350" y="1243477"/>
            <a:ext cx="6201000" cy="146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200" b="1">
              <a:solidFill>
                <a:schemeClr val="dk1"/>
              </a:solidFill>
            </a:endParaRPr>
          </a:p>
        </p:txBody>
      </p:sp>
      <p:sp>
        <p:nvSpPr>
          <p:cNvPr id="129" name="Google Shape;129;p20"/>
          <p:cNvSpPr txBox="1">
            <a:spLocks noGrp="1"/>
          </p:cNvSpPr>
          <p:nvPr>
            <p:ph type="title"/>
          </p:nvPr>
        </p:nvSpPr>
        <p:spPr>
          <a:xfrm>
            <a:off x="677350" y="1851395"/>
            <a:ext cx="10514100" cy="1510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3200" b="1"/>
              <a:t>Which are the fundamental collaboration skills to be developed at school?</a:t>
            </a:r>
            <a:endParaRPr sz="3200" b="1"/>
          </a:p>
        </p:txBody>
      </p:sp>
      <p:pic>
        <p:nvPicPr>
          <p:cNvPr id="130" name="Google Shape;130;p20"/>
          <p:cNvPicPr preferRelativeResize="0"/>
          <p:nvPr/>
        </p:nvPicPr>
        <p:blipFill>
          <a:blip r:embed="rId4">
            <a:alphaModFix/>
          </a:blip>
          <a:stretch>
            <a:fillRect/>
          </a:stretch>
        </p:blipFill>
        <p:spPr>
          <a:xfrm>
            <a:off x="4573825" y="3068050"/>
            <a:ext cx="2639375" cy="2639375"/>
          </a:xfrm>
          <a:prstGeom prst="rect">
            <a:avLst/>
          </a:prstGeom>
          <a:noFill/>
          <a:ln>
            <a:noFill/>
          </a:ln>
        </p:spPr>
      </p:pic>
      <p:sp>
        <p:nvSpPr>
          <p:cNvPr id="131" name="Google Shape;131;p20"/>
          <p:cNvSpPr txBox="1">
            <a:spLocks noGrp="1"/>
          </p:cNvSpPr>
          <p:nvPr>
            <p:ph type="title"/>
          </p:nvPr>
        </p:nvSpPr>
        <p:spPr>
          <a:xfrm>
            <a:off x="1234925" y="4248975"/>
            <a:ext cx="2391300" cy="674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3200" b="1"/>
              <a:t> Esther Brathwaite</a:t>
            </a:r>
            <a:endParaRPr sz="3200" b="1"/>
          </a:p>
          <a:p>
            <a:pPr marL="0" lvl="0" indent="0" algn="ctr" rtl="0">
              <a:lnSpc>
                <a:spcPct val="100000"/>
              </a:lnSpc>
              <a:spcBef>
                <a:spcPts val="0"/>
              </a:spcBef>
              <a:spcAft>
                <a:spcPts val="0"/>
              </a:spcAft>
              <a:buSzPts val="1400"/>
              <a:buNone/>
            </a:pPr>
            <a:endParaRPr sz="3200" b="1"/>
          </a:p>
          <a:p>
            <a:pPr marL="0" lvl="0" indent="0" algn="ctr" rtl="0">
              <a:lnSpc>
                <a:spcPct val="100000"/>
              </a:lnSpc>
              <a:spcBef>
                <a:spcPts val="0"/>
              </a:spcBef>
              <a:spcAft>
                <a:spcPts val="0"/>
              </a:spcAft>
              <a:buSzPts val="1400"/>
              <a:buNone/>
            </a:pPr>
            <a:endParaRPr sz="32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p:nvPr/>
        </p:nvSpPr>
        <p:spPr>
          <a:xfrm>
            <a:off x="775125" y="1614200"/>
            <a:ext cx="8991900" cy="44688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chemeClr val="accent5"/>
              </a:buClr>
              <a:buSzPts val="2200"/>
              <a:buFont typeface="Helvetica Neue"/>
              <a:buChar char="●"/>
            </a:pPr>
            <a:r>
              <a:rPr lang="en-US" sz="2200">
                <a:solidFill>
                  <a:schemeClr val="accent5"/>
                </a:solidFill>
                <a:latin typeface="Helvetica Neue"/>
                <a:ea typeface="Helvetica Neue"/>
                <a:cs typeface="Helvetica Neue"/>
                <a:sym typeface="Helvetica Neue"/>
              </a:rPr>
              <a:t>Establish the goals and expectations (consensus on what the project is about)</a:t>
            </a:r>
            <a:endParaRPr sz="2200">
              <a:solidFill>
                <a:schemeClr val="accent5"/>
              </a:solidFill>
              <a:latin typeface="Helvetica Neue"/>
              <a:ea typeface="Helvetica Neue"/>
              <a:cs typeface="Helvetica Neue"/>
              <a:sym typeface="Helvetica Neue"/>
            </a:endParaRPr>
          </a:p>
          <a:p>
            <a:pPr marL="457200" lvl="0" indent="-368300" algn="l" rtl="0">
              <a:lnSpc>
                <a:spcPct val="115000"/>
              </a:lnSpc>
              <a:spcBef>
                <a:spcPts val="0"/>
              </a:spcBef>
              <a:spcAft>
                <a:spcPts val="0"/>
              </a:spcAft>
              <a:buClr>
                <a:schemeClr val="accent5"/>
              </a:buClr>
              <a:buSzPts val="2200"/>
              <a:buFont typeface="Helvetica Neue"/>
              <a:buChar char="●"/>
            </a:pPr>
            <a:r>
              <a:rPr lang="en-US" sz="2200">
                <a:solidFill>
                  <a:schemeClr val="accent5"/>
                </a:solidFill>
                <a:latin typeface="Helvetica Neue"/>
                <a:ea typeface="Helvetica Neue"/>
                <a:cs typeface="Helvetica Neue"/>
                <a:sym typeface="Helvetica Neue"/>
              </a:rPr>
              <a:t>Select the teams and the size of the group (articulation, negotiation, eye contact ..)</a:t>
            </a:r>
            <a:endParaRPr sz="2200">
              <a:solidFill>
                <a:schemeClr val="accent5"/>
              </a:solidFill>
              <a:latin typeface="Helvetica Neue"/>
              <a:ea typeface="Helvetica Neue"/>
              <a:cs typeface="Helvetica Neue"/>
              <a:sym typeface="Helvetica Neue"/>
            </a:endParaRPr>
          </a:p>
          <a:p>
            <a:pPr marL="457200" lvl="0" indent="-368300" algn="l" rtl="0">
              <a:lnSpc>
                <a:spcPct val="115000"/>
              </a:lnSpc>
              <a:spcBef>
                <a:spcPts val="0"/>
              </a:spcBef>
              <a:spcAft>
                <a:spcPts val="0"/>
              </a:spcAft>
              <a:buClr>
                <a:schemeClr val="accent5"/>
              </a:buClr>
              <a:buSzPts val="2200"/>
              <a:buFont typeface="Helvetica Neue"/>
              <a:buChar char="●"/>
            </a:pPr>
            <a:r>
              <a:rPr lang="en-US" sz="2200">
                <a:solidFill>
                  <a:schemeClr val="accent5"/>
                </a:solidFill>
                <a:latin typeface="Helvetica Neue"/>
                <a:ea typeface="Helvetica Neue"/>
                <a:cs typeface="Helvetica Neue"/>
                <a:sym typeface="Helvetica Neue"/>
              </a:rPr>
              <a:t>Establish the protocols of collaboration (rules for listening and speaking)</a:t>
            </a:r>
            <a:endParaRPr sz="2200">
              <a:solidFill>
                <a:schemeClr val="accent5"/>
              </a:solidFill>
              <a:latin typeface="Helvetica Neue"/>
              <a:ea typeface="Helvetica Neue"/>
              <a:cs typeface="Helvetica Neue"/>
              <a:sym typeface="Helvetica Neue"/>
            </a:endParaRPr>
          </a:p>
          <a:p>
            <a:pPr marL="457200" lvl="0" indent="-368300" algn="l" rtl="0">
              <a:lnSpc>
                <a:spcPct val="115000"/>
              </a:lnSpc>
              <a:spcBef>
                <a:spcPts val="0"/>
              </a:spcBef>
              <a:spcAft>
                <a:spcPts val="0"/>
              </a:spcAft>
              <a:buClr>
                <a:schemeClr val="accent5"/>
              </a:buClr>
              <a:buSzPts val="2200"/>
              <a:buFont typeface="Helvetica Neue"/>
              <a:buChar char="●"/>
            </a:pPr>
            <a:r>
              <a:rPr lang="en-US" sz="2200">
                <a:solidFill>
                  <a:schemeClr val="accent5"/>
                </a:solidFill>
                <a:latin typeface="Helvetica Neue"/>
                <a:ea typeface="Helvetica Neue"/>
                <a:cs typeface="Helvetica Neue"/>
                <a:sym typeface="Helvetica Neue"/>
              </a:rPr>
              <a:t>Establish the roles for each team member and group interaction</a:t>
            </a:r>
            <a:endParaRPr sz="2200">
              <a:solidFill>
                <a:schemeClr val="accent5"/>
              </a:solidFill>
              <a:latin typeface="Helvetica Neue"/>
              <a:ea typeface="Helvetica Neue"/>
              <a:cs typeface="Helvetica Neue"/>
              <a:sym typeface="Helvetica Neue"/>
            </a:endParaRPr>
          </a:p>
          <a:p>
            <a:pPr marL="457200" lvl="0" indent="-368300" algn="l" rtl="0">
              <a:lnSpc>
                <a:spcPct val="115000"/>
              </a:lnSpc>
              <a:spcBef>
                <a:spcPts val="0"/>
              </a:spcBef>
              <a:spcAft>
                <a:spcPts val="0"/>
              </a:spcAft>
              <a:buClr>
                <a:schemeClr val="accent5"/>
              </a:buClr>
              <a:buSzPts val="2200"/>
              <a:buFont typeface="Helvetica Neue"/>
              <a:buChar char="●"/>
            </a:pPr>
            <a:r>
              <a:rPr lang="en-US" sz="2200">
                <a:solidFill>
                  <a:schemeClr val="accent5"/>
                </a:solidFill>
                <a:latin typeface="Helvetica Neue"/>
                <a:ea typeface="Helvetica Neue"/>
                <a:cs typeface="Helvetica Neue"/>
                <a:sym typeface="Helvetica Neue"/>
              </a:rPr>
              <a:t>Use real world problems - evoke emotion</a:t>
            </a:r>
            <a:endParaRPr sz="2200">
              <a:solidFill>
                <a:schemeClr val="accent5"/>
              </a:solidFill>
              <a:latin typeface="Helvetica Neue"/>
              <a:ea typeface="Helvetica Neue"/>
              <a:cs typeface="Helvetica Neue"/>
              <a:sym typeface="Helvetica Neue"/>
            </a:endParaRPr>
          </a:p>
          <a:p>
            <a:pPr marL="457200" lvl="0" indent="-368300" algn="l" rtl="0">
              <a:lnSpc>
                <a:spcPct val="115000"/>
              </a:lnSpc>
              <a:spcBef>
                <a:spcPts val="0"/>
              </a:spcBef>
              <a:spcAft>
                <a:spcPts val="0"/>
              </a:spcAft>
              <a:buClr>
                <a:schemeClr val="accent5"/>
              </a:buClr>
              <a:buSzPts val="2200"/>
              <a:buFont typeface="Helvetica Neue"/>
              <a:buChar char="●"/>
            </a:pPr>
            <a:r>
              <a:rPr lang="en-US" sz="2200">
                <a:solidFill>
                  <a:schemeClr val="accent5"/>
                </a:solidFill>
                <a:latin typeface="Helvetica Neue"/>
                <a:ea typeface="Helvetica Neue"/>
                <a:cs typeface="Helvetica Neue"/>
                <a:sym typeface="Helvetica Neue"/>
              </a:rPr>
              <a:t>Assess the final product</a:t>
            </a:r>
            <a:endParaRPr sz="2200">
              <a:solidFill>
                <a:schemeClr val="accent5"/>
              </a:solidFill>
              <a:latin typeface="Helvetica Neue"/>
              <a:ea typeface="Helvetica Neue"/>
              <a:cs typeface="Helvetica Neue"/>
              <a:sym typeface="Helvetica Neue"/>
            </a:endParaRPr>
          </a:p>
          <a:p>
            <a:pPr marL="0" lvl="0" indent="0" algn="ctr" rtl="0">
              <a:lnSpc>
                <a:spcPct val="115000"/>
              </a:lnSpc>
              <a:spcBef>
                <a:spcPts val="0"/>
              </a:spcBef>
              <a:spcAft>
                <a:spcPts val="0"/>
              </a:spcAft>
              <a:buNone/>
            </a:pPr>
            <a:r>
              <a:rPr lang="en-US" sz="2200" b="1">
                <a:solidFill>
                  <a:schemeClr val="accent5"/>
                </a:solidFill>
                <a:latin typeface="Helvetica Neue"/>
                <a:ea typeface="Helvetica Neue"/>
                <a:cs typeface="Helvetica Neue"/>
                <a:sym typeface="Helvetica Neue"/>
              </a:rPr>
              <a:t>BIGGEST COMMUNICATION PROBLEM: WE DO NOT LISTEN TO UNDERSTAND, WE LISTEN TO REPLY</a:t>
            </a:r>
            <a:endParaRPr sz="2200" b="1">
              <a:solidFill>
                <a:schemeClr val="accent5"/>
              </a:solidFill>
              <a:latin typeface="Helvetica Neue"/>
              <a:ea typeface="Helvetica Neue"/>
              <a:cs typeface="Helvetica Neue"/>
              <a:sym typeface="Helvetica Neue"/>
            </a:endParaRPr>
          </a:p>
          <a:p>
            <a:pPr marL="0" lvl="0" indent="0" algn="ctr" rtl="0">
              <a:lnSpc>
                <a:spcPct val="115000"/>
              </a:lnSpc>
              <a:spcBef>
                <a:spcPts val="0"/>
              </a:spcBef>
              <a:spcAft>
                <a:spcPts val="0"/>
              </a:spcAft>
              <a:buNone/>
            </a:pPr>
            <a:endParaRPr sz="2000" b="1">
              <a:latin typeface="Helvetica Neue"/>
              <a:ea typeface="Helvetica Neue"/>
              <a:cs typeface="Helvetica Neue"/>
              <a:sym typeface="Helvetica Neue"/>
            </a:endParaRPr>
          </a:p>
        </p:txBody>
      </p:sp>
      <p:sp>
        <p:nvSpPr>
          <p:cNvPr id="138" name="Google Shape;138;p21"/>
          <p:cNvSpPr txBox="1"/>
          <p:nvPr/>
        </p:nvSpPr>
        <p:spPr>
          <a:xfrm>
            <a:off x="3258175" y="609500"/>
            <a:ext cx="5977800" cy="81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chemeClr val="accent5"/>
                </a:solidFill>
                <a:latin typeface="Helvetica Neue"/>
                <a:ea typeface="Helvetica Neue"/>
                <a:cs typeface="Helvetica Neue"/>
                <a:sym typeface="Helvetica Neue"/>
              </a:rPr>
              <a:t>Fundamental collaboration skills (teacher-student collaboration skills)</a:t>
            </a:r>
            <a:endParaRPr sz="2400" b="1">
              <a:solidFill>
                <a:schemeClr val="accent5"/>
              </a:solidFill>
              <a:latin typeface="Helvetica Neue"/>
              <a:ea typeface="Helvetica Neue"/>
              <a:cs typeface="Helvetica Neue"/>
              <a:sym typeface="Helvetica Neue"/>
            </a:endParaRPr>
          </a:p>
        </p:txBody>
      </p:sp>
      <p:pic>
        <p:nvPicPr>
          <p:cNvPr id="139" name="Google Shape;139;p21"/>
          <p:cNvPicPr preferRelativeResize="0"/>
          <p:nvPr/>
        </p:nvPicPr>
        <p:blipFill>
          <a:blip r:embed="rId3">
            <a:alphaModFix/>
          </a:blip>
          <a:stretch>
            <a:fillRect/>
          </a:stretch>
        </p:blipFill>
        <p:spPr>
          <a:xfrm>
            <a:off x="9459600" y="677925"/>
            <a:ext cx="2120175" cy="2120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p:nvPr/>
        </p:nvSpPr>
        <p:spPr>
          <a:xfrm>
            <a:off x="1075875" y="3061125"/>
            <a:ext cx="7595100" cy="1999200"/>
          </a:xfrm>
          <a:prstGeom prst="rect">
            <a:avLst/>
          </a:prstGeom>
          <a:noFill/>
          <a:ln>
            <a:noFill/>
          </a:ln>
        </p:spPr>
        <p:txBody>
          <a:bodyPr spcFirstLastPara="1" wrap="square" lIns="91425" tIns="91425" rIns="91425" bIns="91425" anchor="t" anchorCtr="0">
            <a:noAutofit/>
          </a:bodyPr>
          <a:lstStyle/>
          <a:p>
            <a:pPr marL="457200" lvl="0" indent="-469900" algn="l" rtl="0">
              <a:lnSpc>
                <a:spcPct val="115000"/>
              </a:lnSpc>
              <a:spcBef>
                <a:spcPts val="0"/>
              </a:spcBef>
              <a:spcAft>
                <a:spcPts val="0"/>
              </a:spcAft>
              <a:buClr>
                <a:schemeClr val="accent5"/>
              </a:buClr>
              <a:buSzPts val="3800"/>
              <a:buFont typeface="Helvetica Neue"/>
              <a:buChar char="●"/>
            </a:pPr>
            <a:r>
              <a:rPr lang="en-US" sz="3800">
                <a:solidFill>
                  <a:schemeClr val="accent5"/>
                </a:solidFill>
                <a:latin typeface="Helvetica Neue"/>
                <a:ea typeface="Helvetica Neue"/>
                <a:cs typeface="Helvetica Neue"/>
                <a:sym typeface="Helvetica Neue"/>
              </a:rPr>
              <a:t>Build relationships</a:t>
            </a:r>
            <a:endParaRPr sz="3800">
              <a:solidFill>
                <a:schemeClr val="accent5"/>
              </a:solidFill>
              <a:latin typeface="Helvetica Neue"/>
              <a:ea typeface="Helvetica Neue"/>
              <a:cs typeface="Helvetica Neue"/>
              <a:sym typeface="Helvetica Neue"/>
            </a:endParaRPr>
          </a:p>
          <a:p>
            <a:pPr marL="457200" lvl="0" indent="-469900" algn="l" rtl="0">
              <a:lnSpc>
                <a:spcPct val="115000"/>
              </a:lnSpc>
              <a:spcBef>
                <a:spcPts val="0"/>
              </a:spcBef>
              <a:spcAft>
                <a:spcPts val="0"/>
              </a:spcAft>
              <a:buClr>
                <a:schemeClr val="accent5"/>
              </a:buClr>
              <a:buSzPts val="3800"/>
              <a:buFont typeface="Helvetica Neue"/>
              <a:buChar char="●"/>
            </a:pPr>
            <a:r>
              <a:rPr lang="en-US" sz="3800">
                <a:solidFill>
                  <a:schemeClr val="accent5"/>
                </a:solidFill>
                <a:latin typeface="Helvetica Neue"/>
                <a:ea typeface="Helvetica Neue"/>
                <a:cs typeface="Helvetica Neue"/>
                <a:sym typeface="Helvetica Neue"/>
              </a:rPr>
              <a:t>Take time to plan together</a:t>
            </a:r>
            <a:endParaRPr sz="3800">
              <a:solidFill>
                <a:schemeClr val="accent5"/>
              </a:solidFill>
              <a:latin typeface="Helvetica Neue"/>
              <a:ea typeface="Helvetica Neue"/>
              <a:cs typeface="Helvetica Neue"/>
              <a:sym typeface="Helvetica Neue"/>
            </a:endParaRPr>
          </a:p>
          <a:p>
            <a:pPr marL="457200" lvl="0" indent="-469900" algn="l" rtl="0">
              <a:lnSpc>
                <a:spcPct val="115000"/>
              </a:lnSpc>
              <a:spcBef>
                <a:spcPts val="0"/>
              </a:spcBef>
              <a:spcAft>
                <a:spcPts val="0"/>
              </a:spcAft>
              <a:buClr>
                <a:schemeClr val="accent5"/>
              </a:buClr>
              <a:buSzPts val="3800"/>
              <a:buFont typeface="Helvetica Neue"/>
              <a:buChar char="●"/>
            </a:pPr>
            <a:r>
              <a:rPr lang="en-US" sz="3800">
                <a:solidFill>
                  <a:schemeClr val="accent5"/>
                </a:solidFill>
                <a:latin typeface="Helvetica Neue"/>
                <a:ea typeface="Helvetica Neue"/>
                <a:cs typeface="Helvetica Neue"/>
                <a:sym typeface="Helvetica Neue"/>
              </a:rPr>
              <a:t>Help each other out </a:t>
            </a:r>
            <a:endParaRPr sz="3800">
              <a:solidFill>
                <a:schemeClr val="accent5"/>
              </a:solidFill>
              <a:latin typeface="Helvetica Neue"/>
              <a:ea typeface="Helvetica Neue"/>
              <a:cs typeface="Helvetica Neue"/>
              <a:sym typeface="Helvetica Neue"/>
            </a:endParaRPr>
          </a:p>
          <a:p>
            <a:pPr marL="0" lvl="0" indent="0" algn="l" rtl="0">
              <a:spcBef>
                <a:spcPts val="0"/>
              </a:spcBef>
              <a:spcAft>
                <a:spcPts val="0"/>
              </a:spcAft>
              <a:buNone/>
            </a:pPr>
            <a:endParaRPr sz="3800">
              <a:solidFill>
                <a:schemeClr val="accent5"/>
              </a:solidFill>
              <a:latin typeface="Helvetica Neue"/>
              <a:ea typeface="Helvetica Neue"/>
              <a:cs typeface="Helvetica Neue"/>
              <a:sym typeface="Helvetica Neue"/>
            </a:endParaRPr>
          </a:p>
        </p:txBody>
      </p:sp>
      <p:sp>
        <p:nvSpPr>
          <p:cNvPr id="146" name="Google Shape;146;p22"/>
          <p:cNvSpPr txBox="1"/>
          <p:nvPr/>
        </p:nvSpPr>
        <p:spPr>
          <a:xfrm>
            <a:off x="3337025" y="722575"/>
            <a:ext cx="7028700" cy="224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800" b="1">
                <a:solidFill>
                  <a:schemeClr val="accent5"/>
                </a:solidFill>
                <a:latin typeface="Helvetica Neue"/>
                <a:ea typeface="Helvetica Neue"/>
                <a:cs typeface="Helvetica Neue"/>
                <a:sym typeface="Helvetica Neue"/>
              </a:rPr>
              <a:t>Fundamental collaboration skills (teacher-teacher collaboration skills)</a:t>
            </a:r>
            <a:endParaRPr sz="3800" b="1">
              <a:solidFill>
                <a:schemeClr val="accent5"/>
              </a:solidFill>
              <a:latin typeface="Helvetica Neue"/>
              <a:ea typeface="Helvetica Neue"/>
              <a:cs typeface="Helvetica Neue"/>
              <a:sym typeface="Helvetica Neue"/>
            </a:endParaRPr>
          </a:p>
        </p:txBody>
      </p:sp>
      <p:pic>
        <p:nvPicPr>
          <p:cNvPr id="147" name="Google Shape;147;p22"/>
          <p:cNvPicPr preferRelativeResize="0"/>
          <p:nvPr/>
        </p:nvPicPr>
        <p:blipFill>
          <a:blip r:embed="rId3">
            <a:alphaModFix/>
          </a:blip>
          <a:stretch>
            <a:fillRect/>
          </a:stretch>
        </p:blipFill>
        <p:spPr>
          <a:xfrm>
            <a:off x="8256600" y="2175725"/>
            <a:ext cx="3216225" cy="3216225"/>
          </a:xfrm>
          <a:prstGeom prst="rect">
            <a:avLst/>
          </a:prstGeom>
          <a:noFill/>
          <a:ln>
            <a:noFill/>
          </a:ln>
        </p:spPr>
      </p:pic>
    </p:spTree>
  </p:cSld>
  <p:clrMapOvr>
    <a:masterClrMapping/>
  </p:clrMapOvr>
</p:sld>
</file>

<file path=ppt/theme/theme1.xml><?xml version="1.0" encoding="utf-8"?>
<a:theme xmlns:a="http://schemas.openxmlformats.org/drawingml/2006/main" name="Covers">
  <a:themeElements>
    <a:clrScheme name="PROFUTURO 1">
      <a:dk1>
        <a:srgbClr val="003245"/>
      </a:dk1>
      <a:lt1>
        <a:srgbClr val="FFFFFF"/>
      </a:lt1>
      <a:dk2>
        <a:srgbClr val="505359"/>
      </a:dk2>
      <a:lt2>
        <a:srgbClr val="C7C8C5"/>
      </a:lt2>
      <a:accent1>
        <a:srgbClr val="01BED6"/>
      </a:accent1>
      <a:accent2>
        <a:srgbClr val="E25D32"/>
      </a:accent2>
      <a:accent3>
        <a:srgbClr val="FEAD01"/>
      </a:accent3>
      <a:accent4>
        <a:srgbClr val="980097"/>
      </a:accent4>
      <a:accent5>
        <a:srgbClr val="013044"/>
      </a:accent5>
      <a:accent6>
        <a:srgbClr val="4F525A"/>
      </a:accent6>
      <a:hlink>
        <a:srgbClr val="01BED6"/>
      </a:hlink>
      <a:folHlink>
        <a:srgbClr val="FEC71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828</Words>
  <Application>Microsoft Office PowerPoint</Application>
  <PresentationFormat>Widescreen</PresentationFormat>
  <Paragraphs>133</Paragraphs>
  <Slides>29</Slides>
  <Notes>29</Notes>
  <HiddenSlides>5</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Helvetica Neue</vt:lpstr>
      <vt:lpstr>Nunito</vt:lpstr>
      <vt:lpstr>Comfortaa</vt:lpstr>
      <vt:lpstr>Impact</vt:lpstr>
      <vt:lpstr>Calibri</vt:lpstr>
      <vt:lpstr>Comic Sans MS</vt:lpstr>
      <vt:lpstr>Arial</vt:lpstr>
      <vt:lpstr>Covers</vt:lpstr>
      <vt:lpstr>Custom</vt:lpstr>
      <vt:lpstr>Collaboration Skills   </vt:lpstr>
      <vt:lpstr>Agenda   </vt:lpstr>
      <vt:lpstr>  Choose a name for your team. Get into:  https://wordwall.net/play/6880/617/601 Answer the questions. Check leaderboard to see the winner.  Time: 10 min      </vt:lpstr>
      <vt:lpstr>PowerPoint Presentation</vt:lpstr>
      <vt:lpstr> Which collaboration skills did you identify on the video?  menti.com  code: 34 48 99 7   </vt:lpstr>
      <vt:lpstr>Panel Conversation  </vt:lpstr>
      <vt:lpstr>Which are the fundamental collaboration skills to be developed at school?</vt:lpstr>
      <vt:lpstr>PowerPoint Presentation</vt:lpstr>
      <vt:lpstr>PowerPoint Presentation</vt:lpstr>
      <vt:lpstr>How can we facilitate and enhance collaboration during and post COVID19 on virtual platforms? </vt:lpstr>
      <vt:lpstr>How collaboration skills may be promoted in online classes?</vt:lpstr>
      <vt:lpstr>PowerPoint Presentation</vt:lpstr>
      <vt:lpstr>Digital resources to enhance collaboration skills?</vt:lpstr>
      <vt:lpstr>Google for Education</vt:lpstr>
      <vt:lpstr>Virtual WhiteBoard</vt:lpstr>
      <vt:lpstr>Vídeo Calls </vt:lpstr>
      <vt:lpstr>PowerPoint Presentation</vt:lpstr>
      <vt:lpstr>PowerPoint Presentation</vt:lpstr>
      <vt:lpstr>PowerPoint Presentation</vt:lpstr>
      <vt:lpstr>PowerPoint Presentation</vt:lpstr>
      <vt:lpstr>2. Think-Pair-Share The think-pair-share technique is a classroom collaborative learning staple that instructors can easily reproduce online. Students work together in pairs to analyze, evaluate, or synthesize a topic and then share their findings with the rest of the class. To enact the think-pair-share technique, you have to — you guessed it — pair off students (groups of three also work). The instructor poses a question at the end of class; before the next session, the groups meet and discuss their responses. The question should be open-ended to provoke thoughtful discussion. Then ask the students to share their answers either during class or on a discussion board thread.  </vt:lpstr>
      <vt:lpstr>Think-Pair-Share Having students talk through their answers with another person before bringing them to the class boosts the quality of the discussion. Unlike in a traditional classroom where only volunteers who raise their hands get to participate, every person in the class gets a chance to reflect and share with another person. </vt:lpstr>
      <vt:lpstr>PowerPoint Presentation</vt:lpstr>
      <vt:lpstr>What are some collaboration skills that you look for when working within a team?</vt:lpstr>
      <vt:lpstr> In one word, what did you learn today?  menti.com  code: 34 48 99 7   </vt:lpstr>
      <vt:lpstr>Resources:  </vt:lpstr>
      <vt:lpstr>Please answer this questionnaire http://gg.gg/n1r2s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Skills   </dc:title>
  <dc:creator>catalina chavez</dc:creator>
  <cp:lastModifiedBy>Microsoft account</cp:lastModifiedBy>
  <cp:revision>1</cp:revision>
  <dcterms:modified xsi:type="dcterms:W3CDTF">2020-11-29T22:57:28Z</dcterms:modified>
</cp:coreProperties>
</file>