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11"/>
  </p:notesMasterIdLst>
  <p:handoutMasterIdLst>
    <p:handoutMasterId r:id="rId12"/>
  </p:handoutMasterIdLst>
  <p:sldIdLst>
    <p:sldId id="289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03" r:id="rId1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C5507"/>
    <a:srgbClr val="8E8E8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84" autoAdjust="0"/>
  </p:normalViewPr>
  <p:slideViewPr>
    <p:cSldViewPr snapToGrid="0" snapToObjects="1">
      <p:cViewPr varScale="1">
        <p:scale>
          <a:sx n="111" d="100"/>
          <a:sy n="111" d="100"/>
        </p:scale>
        <p:origin x="-132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8EFC237-625A-4E64-95E8-12D0719CBE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5B04DD8-0717-4B26-AAAF-915D500C56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44C8E-47E0-4CE3-BD6A-D5581DDE5237}" type="datetimeFigureOut">
              <a:rPr lang="en-GB" smtClean="0"/>
              <a:t>4/27/20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EF78A10-A28C-440B-A650-8FE4EF6398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930908-4A03-4093-B8FF-A9792F4245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2F0EE-6462-438E-B0BA-B5848391A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06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1AEB2-42CF-D249-A370-81F036031615}" type="datetimeFigureOut">
              <a:rPr lang="fr-FR" smtClean="0"/>
              <a:t>4/27/20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CCB83-A257-5244-B7F5-4775C59A05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78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49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02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95300"/>
            <a:ext cx="7772400" cy="1102519"/>
          </a:xfrm>
        </p:spPr>
        <p:txBody>
          <a:bodyPr/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BE" dirty="0" err="1"/>
              <a:t>Cliquez</a:t>
            </a:r>
            <a:r>
              <a:rPr lang="nl-BE" dirty="0"/>
              <a:t> et </a:t>
            </a:r>
            <a:r>
              <a:rPr lang="nl-BE" dirty="0" err="1"/>
              <a:t>modifiez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049921"/>
            <a:ext cx="6400800" cy="429255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style</a:t>
            </a:r>
            <a:r>
              <a:rPr lang="nl-BE" dirty="0"/>
              <a:t> des sous-</a:t>
            </a:r>
            <a:r>
              <a:rPr lang="nl-BE" dirty="0" err="1"/>
              <a:t>titres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844D-F466-2745-BAB8-0D4449C23E1D}" type="datetimeFigureOut">
              <a:rPr lang="fr-FR" smtClean="0">
                <a:solidFill>
                  <a:srgbClr val="2D2B3A">
                    <a:tint val="75000"/>
                  </a:srgbClr>
                </a:solidFill>
                <a:latin typeface="Calibri"/>
              </a:rPr>
              <a:pPr/>
              <a:t>4/27/20</a:t>
            </a:fld>
            <a:endParaRPr lang="fr-FR">
              <a:solidFill>
                <a:srgbClr val="2D2B3A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2D2B3A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CC1-9C81-A447-ACFF-8610302C4F57}" type="slidenum">
              <a:rPr lang="fr-FR" smtClean="0">
                <a:solidFill>
                  <a:srgbClr val="2D2B3A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fr-FR">
              <a:solidFill>
                <a:srgbClr val="2D2B3A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38ABE02F-BFFC-4A0C-A7F1-1768BDD69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2152440"/>
            <a:ext cx="7772400" cy="2306239"/>
          </a:xfrm>
          <a:prstGeom prst="rect">
            <a:avLst/>
          </a:prstGeom>
        </p:spPr>
        <p:txBody>
          <a:bodyPr/>
          <a:lstStyle>
            <a:lvl1pPr>
              <a:buClr>
                <a:srgbClr val="FC5507"/>
              </a:buClr>
              <a:defRPr sz="2000"/>
            </a:lvl1pPr>
            <a:lvl2pPr marL="742950" indent="-285750">
              <a:buClr>
                <a:srgbClr val="FC5507"/>
              </a:buClr>
              <a:buFont typeface="Courier New" panose="02070309020205020404" pitchFamily="49" charset="0"/>
              <a:buChar char="o"/>
              <a:defRPr sz="1800"/>
            </a:lvl2pPr>
            <a:lvl3pPr>
              <a:buClr>
                <a:srgbClr val="FC5507"/>
              </a:buClr>
              <a:defRPr sz="1600"/>
            </a:lvl3pPr>
            <a:lvl4pPr>
              <a:buClr>
                <a:srgbClr val="FC5507"/>
              </a:buClr>
              <a:defRPr sz="1400"/>
            </a:lvl4pPr>
            <a:lvl5pPr>
              <a:buClr>
                <a:srgbClr val="FC5507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05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844D-F466-2745-BAB8-0D4449C23E1D}" type="datetimeFigureOut">
              <a:rPr lang="fr-FR" smtClean="0">
                <a:solidFill>
                  <a:srgbClr val="2D2B3A">
                    <a:tint val="75000"/>
                  </a:srgbClr>
                </a:solidFill>
                <a:latin typeface="Calibri"/>
              </a:rPr>
              <a:pPr/>
              <a:t>4/27/20</a:t>
            </a:fld>
            <a:endParaRPr lang="fr-FR">
              <a:solidFill>
                <a:srgbClr val="2D2B3A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2D2B3A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CC1-9C81-A447-ACFF-8610302C4F57}" type="slidenum">
              <a:rPr lang="fr-FR" smtClean="0">
                <a:solidFill>
                  <a:srgbClr val="2D2B3A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fr-FR">
              <a:solidFill>
                <a:srgbClr val="2D2B3A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13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7250015-6E1E-4F67-BBA5-04163B3A2983}"/>
              </a:ext>
            </a:extLst>
          </p:cNvPr>
          <p:cNvGrpSpPr/>
          <p:nvPr userDrawn="1"/>
        </p:nvGrpSpPr>
        <p:grpSpPr>
          <a:xfrm>
            <a:off x="0" y="4719475"/>
            <a:ext cx="9144000" cy="424026"/>
            <a:chOff x="0" y="4719475"/>
            <a:chExt cx="9144000" cy="424026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6F18D39-99C3-4F2A-BAD6-2757A348B586}"/>
                </a:ext>
              </a:extLst>
            </p:cNvPr>
            <p:cNvSpPr/>
            <p:nvPr userDrawn="1"/>
          </p:nvSpPr>
          <p:spPr>
            <a:xfrm>
              <a:off x="0" y="4766983"/>
              <a:ext cx="9144000" cy="3765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7">
              <a:extLst>
                <a:ext uri="{FF2B5EF4-FFF2-40B4-BE49-F238E27FC236}">
                  <a16:creationId xmlns="" xmlns:a16="http://schemas.microsoft.com/office/drawing/2014/main" id="{EE6D6B93-05A9-4792-B150-1B58269FE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5047" y="4838073"/>
              <a:ext cx="726380" cy="26508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FEB772A-0777-4087-A8D6-A53006E2CFD2}"/>
                </a:ext>
              </a:extLst>
            </p:cNvPr>
            <p:cNvSpPr/>
            <p:nvPr userDrawn="1"/>
          </p:nvSpPr>
          <p:spPr>
            <a:xfrm>
              <a:off x="6858000" y="4719475"/>
              <a:ext cx="2286000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D5DF38C0-A9C2-4184-8870-342C3CE90ED2}"/>
                </a:ext>
              </a:extLst>
            </p:cNvPr>
            <p:cNvSpPr/>
            <p:nvPr userDrawn="1"/>
          </p:nvSpPr>
          <p:spPr>
            <a:xfrm>
              <a:off x="4572000" y="4719475"/>
              <a:ext cx="2286000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470279C-1F25-4E46-BDBA-64D09BE481FB}"/>
                </a:ext>
              </a:extLst>
            </p:cNvPr>
            <p:cNvSpPr/>
            <p:nvPr userDrawn="1"/>
          </p:nvSpPr>
          <p:spPr>
            <a:xfrm>
              <a:off x="2286000" y="4719475"/>
              <a:ext cx="228600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187CFD0-3427-4BDE-8453-1326A48E9A4D}"/>
                </a:ext>
              </a:extLst>
            </p:cNvPr>
            <p:cNvSpPr/>
            <p:nvPr userDrawn="1"/>
          </p:nvSpPr>
          <p:spPr>
            <a:xfrm>
              <a:off x="0" y="4719475"/>
              <a:ext cx="22860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8607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7" r:id="rId2"/>
    <p:sldLayoutId id="214748378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ena.org/document/global-recommendation-for-emergency-services-organisations-to-manage-the-outbreak-of-covid-19/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ena.org/covid19-tools-initiatives/" TargetMode="External"/><Relationship Id="rId4" Type="http://schemas.openxmlformats.org/officeDocument/2006/relationships/hyperlink" Target="https://eena.org/wp-content/uploads/2020_04_16_Online_Platform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ena.org/coronavir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DE0438-4498-4F38-8478-4A7FEEF70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88" b="2952"/>
          <a:stretch/>
        </p:blipFill>
        <p:spPr>
          <a:xfrm>
            <a:off x="-90852" y="-13970"/>
            <a:ext cx="9234852" cy="53543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441F1B7-C94B-449E-8DF8-26F5D0A3086A}"/>
              </a:ext>
            </a:extLst>
          </p:cNvPr>
          <p:cNvSpPr/>
          <p:nvPr/>
        </p:nvSpPr>
        <p:spPr>
          <a:xfrm>
            <a:off x="-49619" y="-12065"/>
            <a:ext cx="9193619" cy="5146959"/>
          </a:xfrm>
          <a:prstGeom prst="rect">
            <a:avLst/>
          </a:prstGeom>
          <a:solidFill>
            <a:srgbClr val="FC5507">
              <a:alpha val="40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Image 1" descr="eena_logo_blanc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060" y="4671622"/>
            <a:ext cx="736354" cy="265087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565989" y="1987679"/>
            <a:ext cx="7772400" cy="7937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err="1">
                <a:solidFill>
                  <a:prstClr val="white"/>
                </a:solidFill>
                <a:cs typeface="Calibri"/>
              </a:rPr>
              <a:t>Conversación</a:t>
            </a:r>
            <a:r>
              <a:rPr lang="fr-FR" b="1" dirty="0">
                <a:solidFill>
                  <a:prstClr val="white"/>
                </a:solidFill>
                <a:cs typeface="Calibri"/>
              </a:rPr>
              <a:t> </a:t>
            </a:r>
            <a:r>
              <a:rPr lang="fr-FR" b="1" dirty="0" err="1">
                <a:solidFill>
                  <a:prstClr val="white"/>
                </a:solidFill>
                <a:cs typeface="Calibri"/>
              </a:rPr>
              <a:t>virtual</a:t>
            </a:r>
            <a:endParaRPr lang="fr-FR" b="1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565989" y="2667001"/>
            <a:ext cx="7470729" cy="6318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err="1">
                <a:solidFill>
                  <a:srgbClr val="E8E8EA"/>
                </a:solidFill>
                <a:latin typeface="+mj-lt"/>
              </a:rPr>
              <a:t>Estrategias</a:t>
            </a:r>
            <a:r>
              <a:rPr lang="fr-FR" sz="2800" dirty="0">
                <a:solidFill>
                  <a:srgbClr val="E8E8EA"/>
                </a:solidFill>
                <a:latin typeface="+mj-lt"/>
              </a:rPr>
              <a:t> </a:t>
            </a:r>
            <a:r>
              <a:rPr lang="fr-FR" sz="2800" dirty="0" err="1">
                <a:solidFill>
                  <a:srgbClr val="E8E8EA"/>
                </a:solidFill>
                <a:latin typeface="+mj-lt"/>
              </a:rPr>
              <a:t>frente</a:t>
            </a:r>
            <a:r>
              <a:rPr lang="fr-FR" sz="2800" dirty="0">
                <a:solidFill>
                  <a:srgbClr val="E8E8EA"/>
                </a:solidFill>
                <a:latin typeface="+mj-lt"/>
              </a:rPr>
              <a:t> al Covid-19 de los </a:t>
            </a:r>
            <a:r>
              <a:rPr lang="fr-FR" sz="2800" dirty="0" err="1">
                <a:solidFill>
                  <a:srgbClr val="E8E8EA"/>
                </a:solidFill>
                <a:latin typeface="+mj-lt"/>
              </a:rPr>
              <a:t>servicios</a:t>
            </a:r>
            <a:r>
              <a:rPr lang="fr-FR" sz="2800" dirty="0">
                <a:solidFill>
                  <a:srgbClr val="E8E8EA"/>
                </a:solidFill>
                <a:latin typeface="+mj-lt"/>
              </a:rPr>
              <a:t> de </a:t>
            </a:r>
            <a:r>
              <a:rPr lang="fr-FR" sz="2800" dirty="0" err="1">
                <a:solidFill>
                  <a:srgbClr val="E8E8EA"/>
                </a:solidFill>
                <a:latin typeface="+mj-lt"/>
              </a:rPr>
              <a:t>emergencia</a:t>
            </a:r>
            <a:r>
              <a:rPr lang="fr-FR" sz="2800" dirty="0">
                <a:solidFill>
                  <a:srgbClr val="E8E8EA"/>
                </a:solidFill>
                <a:latin typeface="+mj-lt"/>
              </a:rPr>
              <a:t> en Europa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65990" y="3688776"/>
            <a:ext cx="6400800" cy="630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500" dirty="0">
                <a:solidFill>
                  <a:srgbClr val="FDC00D"/>
                </a:solidFill>
                <a:latin typeface="+mj-lt"/>
                <a:cs typeface="Verdana"/>
              </a:rPr>
              <a:t>Benoit VIVIER, Public </a:t>
            </a:r>
            <a:r>
              <a:rPr lang="fr-FR" sz="1500" dirty="0" err="1">
                <a:solidFill>
                  <a:srgbClr val="FDC00D"/>
                </a:solidFill>
                <a:latin typeface="+mj-lt"/>
                <a:cs typeface="Verdana"/>
              </a:rPr>
              <a:t>Affairs</a:t>
            </a:r>
            <a:r>
              <a:rPr lang="fr-FR" sz="1500" dirty="0">
                <a:solidFill>
                  <a:srgbClr val="FDC00D"/>
                </a:solidFill>
                <a:latin typeface="+mj-lt"/>
                <a:cs typeface="Verdana"/>
              </a:rPr>
              <a:t> Manager, EENA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28656" y="4319770"/>
            <a:ext cx="823775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4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2">
            <a:extLst>
              <a:ext uri="{FF2B5EF4-FFF2-40B4-BE49-F238E27FC236}">
                <a16:creationId xmlns="" xmlns:a16="http://schemas.microsoft.com/office/drawing/2014/main" id="{F9FF4C0C-2748-48D3-8582-62B8FEC28171}"/>
              </a:ext>
            </a:extLst>
          </p:cNvPr>
          <p:cNvSpPr/>
          <p:nvPr/>
        </p:nvSpPr>
        <p:spPr>
          <a:xfrm rot="10800000">
            <a:off x="0" y="-3"/>
            <a:ext cx="9144000" cy="11930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8"/>
              <a:gd name="connsiteY0" fmla="*/ 5969 h 10000"/>
              <a:gd name="connsiteX1" fmla="*/ 10008 w 10008"/>
              <a:gd name="connsiteY1" fmla="*/ 0 h 10000"/>
              <a:gd name="connsiteX2" fmla="*/ 10008 w 10008"/>
              <a:gd name="connsiteY2" fmla="*/ 10000 h 10000"/>
              <a:gd name="connsiteX3" fmla="*/ 8 w 10008"/>
              <a:gd name="connsiteY3" fmla="*/ 10000 h 10000"/>
              <a:gd name="connsiteX4" fmla="*/ 0 w 10008"/>
              <a:gd name="connsiteY4" fmla="*/ 59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10000">
                <a:moveTo>
                  <a:pt x="0" y="5969"/>
                </a:moveTo>
                <a:lnTo>
                  <a:pt x="10008" y="0"/>
                </a:lnTo>
                <a:lnTo>
                  <a:pt x="10008" y="10000"/>
                </a:lnTo>
                <a:lnTo>
                  <a:pt x="8" y="10000"/>
                </a:lnTo>
                <a:cubicBezTo>
                  <a:pt x="5" y="8656"/>
                  <a:pt x="3" y="7313"/>
                  <a:pt x="0" y="5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42049C-6EB9-4329-976D-93F895BD1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37" y="133561"/>
            <a:ext cx="7172325" cy="1102519"/>
          </a:xfrm>
        </p:spPr>
        <p:txBody>
          <a:bodyPr/>
          <a:lstStyle/>
          <a:p>
            <a:pPr algn="l"/>
            <a:r>
              <a:rPr lang="es-ES" sz="2400" dirty="0">
                <a:solidFill>
                  <a:schemeClr val="bg1"/>
                </a:solidFill>
              </a:rPr>
              <a:t>La importancia de compartir información</a:t>
            </a:r>
            <a:br>
              <a:rPr lang="es-E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2020 coronavirus pandemic in Europe - Wikipedia">
            <a:extLst>
              <a:ext uri="{FF2B5EF4-FFF2-40B4-BE49-F238E27FC236}">
                <a16:creationId xmlns="" xmlns:a16="http://schemas.microsoft.com/office/drawing/2014/main" id="{ED5CF516-52E4-4165-9451-372B2ABB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981074"/>
            <a:ext cx="54864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3033A26A-72A0-4325-8555-3F6999A3DC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880" y="1606746"/>
            <a:ext cx="3257552" cy="3193853"/>
          </a:xfrm>
        </p:spPr>
        <p:txBody>
          <a:bodyPr/>
          <a:lstStyle/>
          <a:p>
            <a:r>
              <a:rPr lang="fr-FR" sz="1600" dirty="0" err="1"/>
              <a:t>Compartir</a:t>
            </a:r>
            <a:r>
              <a:rPr lang="fr-FR" sz="1600" dirty="0"/>
              <a:t> </a:t>
            </a:r>
            <a:r>
              <a:rPr lang="fr-FR" sz="1600" dirty="0" err="1"/>
              <a:t>mejores</a:t>
            </a:r>
            <a:r>
              <a:rPr lang="fr-FR" sz="1600" dirty="0"/>
              <a:t> </a:t>
            </a:r>
            <a:r>
              <a:rPr lang="fr-FR" sz="1600" dirty="0" err="1"/>
              <a:t>prácticas</a:t>
            </a:r>
            <a:r>
              <a:rPr lang="fr-FR" sz="1600" dirty="0"/>
              <a:t>.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 err="1"/>
              <a:t>Anticipar</a:t>
            </a:r>
            <a:r>
              <a:rPr lang="fr-FR" sz="1600" dirty="0"/>
              <a:t> el </a:t>
            </a:r>
            <a:r>
              <a:rPr lang="fr-FR" sz="1600" dirty="0" err="1"/>
              <a:t>futuro</a:t>
            </a:r>
            <a:r>
              <a:rPr lang="fr-FR" sz="1600" dirty="0"/>
              <a:t>.</a:t>
            </a:r>
          </a:p>
          <a:p>
            <a:endParaRPr lang="fr-FR" sz="1600" dirty="0"/>
          </a:p>
          <a:p>
            <a:r>
              <a:rPr lang="fr-FR" sz="1600" dirty="0" err="1"/>
              <a:t>Tener</a:t>
            </a:r>
            <a:r>
              <a:rPr lang="fr-FR" sz="1600" dirty="0"/>
              <a:t> en </a:t>
            </a:r>
            <a:r>
              <a:rPr lang="fr-FR" sz="1600" dirty="0" err="1"/>
              <a:t>cuenta</a:t>
            </a:r>
            <a:r>
              <a:rPr lang="fr-FR" sz="1600" dirty="0"/>
              <a:t> la </a:t>
            </a:r>
            <a:r>
              <a:rPr lang="fr-FR" sz="1600" dirty="0" err="1"/>
              <a:t>experiencia</a:t>
            </a:r>
            <a:r>
              <a:rPr lang="fr-FR" sz="1600" dirty="0"/>
              <a:t> de </a:t>
            </a:r>
            <a:r>
              <a:rPr lang="fr-FR" sz="1600" dirty="0" err="1"/>
              <a:t>otros</a:t>
            </a:r>
            <a:r>
              <a:rPr lang="fr-FR" sz="1600" dirty="0"/>
              <a:t> </a:t>
            </a:r>
            <a:r>
              <a:rPr lang="fr-FR" sz="1600" dirty="0" err="1"/>
              <a:t>países</a:t>
            </a:r>
            <a:r>
              <a:rPr lang="fr-FR" sz="1600" dirty="0"/>
              <a:t> con </a:t>
            </a:r>
            <a:r>
              <a:rPr lang="fr-FR" sz="1600" dirty="0" err="1"/>
              <a:t>mayor</a:t>
            </a:r>
            <a:r>
              <a:rPr lang="fr-FR" sz="1600" dirty="0"/>
              <a:t> avance de la </a:t>
            </a:r>
            <a:r>
              <a:rPr lang="fr-FR" sz="1600" dirty="0" err="1"/>
              <a:t>crisis</a:t>
            </a:r>
            <a:r>
              <a:rPr lang="fr-FR" sz="1600" dirty="0"/>
              <a:t>.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85181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2">
            <a:extLst>
              <a:ext uri="{FF2B5EF4-FFF2-40B4-BE49-F238E27FC236}">
                <a16:creationId xmlns="" xmlns:a16="http://schemas.microsoft.com/office/drawing/2014/main" id="{F9FF4C0C-2748-48D3-8582-62B8FEC28171}"/>
              </a:ext>
            </a:extLst>
          </p:cNvPr>
          <p:cNvSpPr/>
          <p:nvPr/>
        </p:nvSpPr>
        <p:spPr>
          <a:xfrm rot="10800000">
            <a:off x="0" y="-3"/>
            <a:ext cx="9144000" cy="11930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8"/>
              <a:gd name="connsiteY0" fmla="*/ 5969 h 10000"/>
              <a:gd name="connsiteX1" fmla="*/ 10008 w 10008"/>
              <a:gd name="connsiteY1" fmla="*/ 0 h 10000"/>
              <a:gd name="connsiteX2" fmla="*/ 10008 w 10008"/>
              <a:gd name="connsiteY2" fmla="*/ 10000 h 10000"/>
              <a:gd name="connsiteX3" fmla="*/ 8 w 10008"/>
              <a:gd name="connsiteY3" fmla="*/ 10000 h 10000"/>
              <a:gd name="connsiteX4" fmla="*/ 0 w 10008"/>
              <a:gd name="connsiteY4" fmla="*/ 59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10000">
                <a:moveTo>
                  <a:pt x="0" y="5969"/>
                </a:moveTo>
                <a:lnTo>
                  <a:pt x="10008" y="0"/>
                </a:lnTo>
                <a:lnTo>
                  <a:pt x="10008" y="10000"/>
                </a:lnTo>
                <a:lnTo>
                  <a:pt x="8" y="10000"/>
                </a:lnTo>
                <a:cubicBezTo>
                  <a:pt x="5" y="8656"/>
                  <a:pt x="3" y="7313"/>
                  <a:pt x="0" y="5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42049C-6EB9-4329-976D-93F895BD1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37" y="133561"/>
            <a:ext cx="7172325" cy="1102519"/>
          </a:xfrm>
        </p:spPr>
        <p:txBody>
          <a:bodyPr/>
          <a:lstStyle/>
          <a:p>
            <a:pPr algn="l"/>
            <a:r>
              <a:rPr lang="es-ES" sz="2400" dirty="0">
                <a:solidFill>
                  <a:schemeClr val="bg1"/>
                </a:solidFill>
              </a:rPr>
              <a:t>Recomendaciones para autoridades públicas</a:t>
            </a:r>
            <a:br>
              <a:rPr lang="es-E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765CD5-6D63-4406-9C88-F4396C97F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228" y="1543965"/>
            <a:ext cx="4757738" cy="2637023"/>
          </a:xfrm>
        </p:spPr>
        <p:txBody>
          <a:bodyPr/>
          <a:lstStyle/>
          <a:p>
            <a:r>
              <a:rPr lang="en-GB" dirty="0" err="1"/>
              <a:t>Publicación</a:t>
            </a:r>
            <a:r>
              <a:rPr lang="en-GB" dirty="0"/>
              <a:t> </a:t>
            </a:r>
            <a:r>
              <a:rPr lang="en-GB" dirty="0" err="1"/>
              <a:t>conjunta</a:t>
            </a:r>
            <a:r>
              <a:rPr lang="en-GB" dirty="0"/>
              <a:t> con APCO </a:t>
            </a:r>
            <a:r>
              <a:rPr lang="en-GB" dirty="0" err="1"/>
              <a:t>Canadá</a:t>
            </a:r>
            <a:r>
              <a:rPr lang="en-GB" dirty="0"/>
              <a:t>, British APCO, EENA, NECWG-A/NZ y NENA.</a:t>
            </a:r>
          </a:p>
          <a:p>
            <a:endParaRPr lang="en-GB" dirty="0"/>
          </a:p>
          <a:p>
            <a:r>
              <a:rPr lang="en-GB" dirty="0"/>
              <a:t>Disponible (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inglés</a:t>
            </a:r>
            <a:r>
              <a:rPr lang="en-GB" dirty="0"/>
              <a:t>) </a:t>
            </a:r>
            <a:r>
              <a:rPr lang="en-GB" dirty="0">
                <a:hlinkClick r:id="rId2"/>
              </a:rPr>
              <a:t>aquí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C9467A7-8528-463A-B574-73EBCF40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74" y="1326571"/>
            <a:ext cx="2302898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5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2">
            <a:extLst>
              <a:ext uri="{FF2B5EF4-FFF2-40B4-BE49-F238E27FC236}">
                <a16:creationId xmlns="" xmlns:a16="http://schemas.microsoft.com/office/drawing/2014/main" id="{F9FF4C0C-2748-48D3-8582-62B8FEC28171}"/>
              </a:ext>
            </a:extLst>
          </p:cNvPr>
          <p:cNvSpPr/>
          <p:nvPr/>
        </p:nvSpPr>
        <p:spPr>
          <a:xfrm rot="10800000">
            <a:off x="0" y="-3"/>
            <a:ext cx="9144000" cy="11930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8"/>
              <a:gd name="connsiteY0" fmla="*/ 5969 h 10000"/>
              <a:gd name="connsiteX1" fmla="*/ 10008 w 10008"/>
              <a:gd name="connsiteY1" fmla="*/ 0 h 10000"/>
              <a:gd name="connsiteX2" fmla="*/ 10008 w 10008"/>
              <a:gd name="connsiteY2" fmla="*/ 10000 h 10000"/>
              <a:gd name="connsiteX3" fmla="*/ 8 w 10008"/>
              <a:gd name="connsiteY3" fmla="*/ 10000 h 10000"/>
              <a:gd name="connsiteX4" fmla="*/ 0 w 10008"/>
              <a:gd name="connsiteY4" fmla="*/ 59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10000">
                <a:moveTo>
                  <a:pt x="0" y="5969"/>
                </a:moveTo>
                <a:lnTo>
                  <a:pt x="10008" y="0"/>
                </a:lnTo>
                <a:lnTo>
                  <a:pt x="10008" y="10000"/>
                </a:lnTo>
                <a:lnTo>
                  <a:pt x="8" y="10000"/>
                </a:lnTo>
                <a:cubicBezTo>
                  <a:pt x="5" y="8656"/>
                  <a:pt x="3" y="7313"/>
                  <a:pt x="0" y="5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42049C-6EB9-4329-976D-93F895BD1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37" y="133561"/>
            <a:ext cx="7172325" cy="1102519"/>
          </a:xfrm>
        </p:spPr>
        <p:txBody>
          <a:bodyPr/>
          <a:lstStyle/>
          <a:p>
            <a:pPr algn="l"/>
            <a:r>
              <a:rPr lang="es-ES" sz="2400" dirty="0">
                <a:solidFill>
                  <a:schemeClr val="bg1"/>
                </a:solidFill>
              </a:rPr>
              <a:t>Recomendaciones para autoridades públicas</a:t>
            </a:r>
            <a:br>
              <a:rPr lang="es-E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765CD5-6D63-4406-9C88-F4396C97F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821656"/>
            <a:ext cx="7772400" cy="2637023"/>
          </a:xfrm>
        </p:spPr>
        <p:txBody>
          <a:bodyPr/>
          <a:lstStyle/>
          <a:p>
            <a:r>
              <a:rPr lang="en-GB" dirty="0" err="1"/>
              <a:t>Uso</a:t>
            </a:r>
            <a:r>
              <a:rPr lang="en-GB" dirty="0"/>
              <a:t> de </a:t>
            </a:r>
            <a:r>
              <a:rPr lang="en-GB" dirty="0" err="1"/>
              <a:t>líneas</a:t>
            </a:r>
            <a:r>
              <a:rPr lang="en-GB" dirty="0"/>
              <a:t> o un </a:t>
            </a:r>
            <a:r>
              <a:rPr lang="en-GB" dirty="0" err="1"/>
              <a:t>número</a:t>
            </a:r>
            <a:r>
              <a:rPr lang="en-GB" dirty="0"/>
              <a:t> de </a:t>
            </a:r>
            <a:r>
              <a:rPr lang="en-GB" dirty="0" err="1"/>
              <a:t>teléfono</a:t>
            </a:r>
            <a:r>
              <a:rPr lang="en-GB" dirty="0"/>
              <a:t> </a:t>
            </a:r>
            <a:r>
              <a:rPr lang="en-GB" dirty="0" err="1"/>
              <a:t>específico</a:t>
            </a:r>
            <a:r>
              <a:rPr lang="en-GB" dirty="0"/>
              <a:t> para </a:t>
            </a:r>
            <a:r>
              <a:rPr lang="en-GB" dirty="0" err="1"/>
              <a:t>consultas</a:t>
            </a:r>
            <a:r>
              <a:rPr lang="en-GB" dirty="0"/>
              <a:t> </a:t>
            </a:r>
            <a:r>
              <a:rPr lang="en-GB" dirty="0" err="1"/>
              <a:t>médicas</a:t>
            </a:r>
            <a:r>
              <a:rPr lang="en-GB" dirty="0"/>
              <a:t> o </a:t>
            </a:r>
            <a:r>
              <a:rPr lang="en-GB" dirty="0" err="1"/>
              <a:t>información</a:t>
            </a:r>
            <a:r>
              <a:rPr lang="en-GB" dirty="0"/>
              <a:t> general</a:t>
            </a:r>
          </a:p>
          <a:p>
            <a:endParaRPr lang="en-GB" dirty="0"/>
          </a:p>
          <a:p>
            <a:r>
              <a:rPr lang="en-GB" dirty="0" err="1"/>
              <a:t>Aumentar</a:t>
            </a:r>
            <a:r>
              <a:rPr lang="en-GB" dirty="0"/>
              <a:t> el personal disponible para </a:t>
            </a:r>
            <a:r>
              <a:rPr lang="en-GB" dirty="0" err="1"/>
              <a:t>gestionar</a:t>
            </a:r>
            <a:r>
              <a:rPr lang="en-GB" dirty="0"/>
              <a:t> </a:t>
            </a:r>
            <a:r>
              <a:rPr lang="en-GB" dirty="0" err="1"/>
              <a:t>llamadas</a:t>
            </a:r>
            <a:r>
              <a:rPr lang="en-GB" dirty="0"/>
              <a:t> de </a:t>
            </a:r>
            <a:r>
              <a:rPr lang="en-GB" dirty="0" err="1"/>
              <a:t>emergencia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Sous-titre 6">
            <a:extLst>
              <a:ext uri="{FF2B5EF4-FFF2-40B4-BE49-F238E27FC236}">
                <a16:creationId xmlns="" xmlns:a16="http://schemas.microsoft.com/office/drawing/2014/main" id="{0DF9A8AA-2AF2-4EA6-B818-D5CF073A2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681" y="1049921"/>
            <a:ext cx="6400800" cy="429255"/>
          </a:xfrm>
        </p:spPr>
        <p:txBody>
          <a:bodyPr/>
          <a:lstStyle/>
          <a:p>
            <a:pPr algn="r"/>
            <a:r>
              <a:rPr lang="fr-FR" dirty="0" err="1"/>
              <a:t>Números</a:t>
            </a:r>
            <a:r>
              <a:rPr lang="fr-FR" dirty="0"/>
              <a:t> de </a:t>
            </a:r>
            <a:r>
              <a:rPr lang="fr-FR" dirty="0" err="1"/>
              <a:t>emergencia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7848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2">
            <a:extLst>
              <a:ext uri="{FF2B5EF4-FFF2-40B4-BE49-F238E27FC236}">
                <a16:creationId xmlns="" xmlns:a16="http://schemas.microsoft.com/office/drawing/2014/main" id="{F9FF4C0C-2748-48D3-8582-62B8FEC28171}"/>
              </a:ext>
            </a:extLst>
          </p:cNvPr>
          <p:cNvSpPr/>
          <p:nvPr/>
        </p:nvSpPr>
        <p:spPr>
          <a:xfrm rot="10800000">
            <a:off x="0" y="-3"/>
            <a:ext cx="9144000" cy="11930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8"/>
              <a:gd name="connsiteY0" fmla="*/ 5969 h 10000"/>
              <a:gd name="connsiteX1" fmla="*/ 10008 w 10008"/>
              <a:gd name="connsiteY1" fmla="*/ 0 h 10000"/>
              <a:gd name="connsiteX2" fmla="*/ 10008 w 10008"/>
              <a:gd name="connsiteY2" fmla="*/ 10000 h 10000"/>
              <a:gd name="connsiteX3" fmla="*/ 8 w 10008"/>
              <a:gd name="connsiteY3" fmla="*/ 10000 h 10000"/>
              <a:gd name="connsiteX4" fmla="*/ 0 w 10008"/>
              <a:gd name="connsiteY4" fmla="*/ 59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10000">
                <a:moveTo>
                  <a:pt x="0" y="5969"/>
                </a:moveTo>
                <a:lnTo>
                  <a:pt x="10008" y="0"/>
                </a:lnTo>
                <a:lnTo>
                  <a:pt x="10008" y="10000"/>
                </a:lnTo>
                <a:lnTo>
                  <a:pt x="8" y="10000"/>
                </a:lnTo>
                <a:cubicBezTo>
                  <a:pt x="5" y="8656"/>
                  <a:pt x="3" y="7313"/>
                  <a:pt x="0" y="5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42049C-6EB9-4329-976D-93F895BD1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37" y="133561"/>
            <a:ext cx="7172325" cy="1102519"/>
          </a:xfrm>
        </p:spPr>
        <p:txBody>
          <a:bodyPr/>
          <a:lstStyle/>
          <a:p>
            <a:pPr algn="l"/>
            <a:r>
              <a:rPr lang="es-ES" sz="2400" dirty="0">
                <a:solidFill>
                  <a:schemeClr val="bg1"/>
                </a:solidFill>
              </a:rPr>
              <a:t>Recomendaciones para autoridades públicas</a:t>
            </a:r>
            <a:br>
              <a:rPr lang="es-E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765CD5-6D63-4406-9C88-F4396C97F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809464"/>
            <a:ext cx="7772400" cy="2637023"/>
          </a:xfrm>
        </p:spPr>
        <p:txBody>
          <a:bodyPr/>
          <a:lstStyle/>
          <a:p>
            <a:r>
              <a:rPr lang="en-GB" dirty="0" err="1"/>
              <a:t>Optimización</a:t>
            </a:r>
            <a:r>
              <a:rPr lang="en-GB" dirty="0"/>
              <a:t> de la </a:t>
            </a:r>
            <a:r>
              <a:rPr lang="en-GB" dirty="0" err="1"/>
              <a:t>rotación</a:t>
            </a:r>
            <a:r>
              <a:rPr lang="en-GB" dirty="0"/>
              <a:t> y de la </a:t>
            </a:r>
            <a:r>
              <a:rPr lang="en-GB" dirty="0" err="1"/>
              <a:t>ergonomía</a:t>
            </a:r>
            <a:r>
              <a:rPr lang="en-GB" dirty="0"/>
              <a:t> para </a:t>
            </a:r>
            <a:r>
              <a:rPr lang="en-GB" dirty="0" err="1"/>
              <a:t>limitar</a:t>
            </a:r>
            <a:r>
              <a:rPr lang="en-GB" dirty="0"/>
              <a:t> los </a:t>
            </a:r>
            <a:r>
              <a:rPr lang="en-GB" dirty="0" err="1"/>
              <a:t>contactos</a:t>
            </a:r>
            <a:r>
              <a:rPr lang="en-GB" dirty="0"/>
              <a:t> entre </a:t>
            </a:r>
            <a:r>
              <a:rPr lang="en-GB" dirty="0" err="1"/>
              <a:t>operadores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Prever</a:t>
            </a:r>
            <a:r>
              <a:rPr lang="en-GB" dirty="0"/>
              <a:t> planes de </a:t>
            </a:r>
            <a:r>
              <a:rPr lang="en-GB" dirty="0" err="1"/>
              <a:t>contingencia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caso</a:t>
            </a:r>
            <a:r>
              <a:rPr lang="en-GB" dirty="0"/>
              <a:t> de que un </a:t>
            </a:r>
            <a:r>
              <a:rPr lang="en-GB" dirty="0" err="1"/>
              <a:t>miembro</a:t>
            </a:r>
            <a:r>
              <a:rPr lang="en-GB" dirty="0"/>
              <a:t> del personal </a:t>
            </a:r>
            <a:r>
              <a:rPr lang="en-GB" dirty="0" err="1"/>
              <a:t>dé</a:t>
            </a:r>
            <a:r>
              <a:rPr lang="en-GB" dirty="0"/>
              <a:t> </a:t>
            </a:r>
            <a:r>
              <a:rPr lang="en-GB" dirty="0" err="1"/>
              <a:t>positivo</a:t>
            </a:r>
            <a:r>
              <a:rPr lang="en-GB" dirty="0"/>
              <a:t> a Covid-19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Sous-titre 6">
            <a:extLst>
              <a:ext uri="{FF2B5EF4-FFF2-40B4-BE49-F238E27FC236}">
                <a16:creationId xmlns="" xmlns:a16="http://schemas.microsoft.com/office/drawing/2014/main" id="{0DF9A8AA-2AF2-4EA6-B818-D5CF073A2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681" y="1049921"/>
            <a:ext cx="6400800" cy="429255"/>
          </a:xfrm>
        </p:spPr>
        <p:txBody>
          <a:bodyPr/>
          <a:lstStyle/>
          <a:p>
            <a:pPr algn="r"/>
            <a:r>
              <a:rPr lang="fr-FR" dirty="0" err="1"/>
              <a:t>Protección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personal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989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2">
            <a:extLst>
              <a:ext uri="{FF2B5EF4-FFF2-40B4-BE49-F238E27FC236}">
                <a16:creationId xmlns="" xmlns:a16="http://schemas.microsoft.com/office/drawing/2014/main" id="{F9FF4C0C-2748-48D3-8582-62B8FEC28171}"/>
              </a:ext>
            </a:extLst>
          </p:cNvPr>
          <p:cNvSpPr/>
          <p:nvPr/>
        </p:nvSpPr>
        <p:spPr>
          <a:xfrm rot="10800000">
            <a:off x="0" y="-3"/>
            <a:ext cx="9144000" cy="11930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8"/>
              <a:gd name="connsiteY0" fmla="*/ 5969 h 10000"/>
              <a:gd name="connsiteX1" fmla="*/ 10008 w 10008"/>
              <a:gd name="connsiteY1" fmla="*/ 0 h 10000"/>
              <a:gd name="connsiteX2" fmla="*/ 10008 w 10008"/>
              <a:gd name="connsiteY2" fmla="*/ 10000 h 10000"/>
              <a:gd name="connsiteX3" fmla="*/ 8 w 10008"/>
              <a:gd name="connsiteY3" fmla="*/ 10000 h 10000"/>
              <a:gd name="connsiteX4" fmla="*/ 0 w 10008"/>
              <a:gd name="connsiteY4" fmla="*/ 59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10000">
                <a:moveTo>
                  <a:pt x="0" y="5969"/>
                </a:moveTo>
                <a:lnTo>
                  <a:pt x="10008" y="0"/>
                </a:lnTo>
                <a:lnTo>
                  <a:pt x="10008" y="10000"/>
                </a:lnTo>
                <a:lnTo>
                  <a:pt x="8" y="10000"/>
                </a:lnTo>
                <a:cubicBezTo>
                  <a:pt x="5" y="8656"/>
                  <a:pt x="3" y="7313"/>
                  <a:pt x="0" y="5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42049C-6EB9-4329-976D-93F895BD1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37" y="133561"/>
            <a:ext cx="7172325" cy="1102519"/>
          </a:xfrm>
        </p:spPr>
        <p:txBody>
          <a:bodyPr/>
          <a:lstStyle/>
          <a:p>
            <a:pPr algn="l"/>
            <a:r>
              <a:rPr lang="es-ES" sz="2400" dirty="0">
                <a:solidFill>
                  <a:schemeClr val="bg1"/>
                </a:solidFill>
              </a:rPr>
              <a:t>Recomendaciones para autoridades públicas</a:t>
            </a:r>
            <a:br>
              <a:rPr lang="es-E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765CD5-6D63-4406-9C88-F4396C97F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809464"/>
            <a:ext cx="8177784" cy="2637023"/>
          </a:xfrm>
        </p:spPr>
        <p:txBody>
          <a:bodyPr/>
          <a:lstStyle/>
          <a:p>
            <a:r>
              <a:rPr lang="en-GB" dirty="0"/>
              <a:t>Los </a:t>
            </a:r>
            <a:r>
              <a:rPr lang="en-GB" dirty="0" err="1"/>
              <a:t>mensajes</a:t>
            </a:r>
            <a:r>
              <a:rPr lang="en-GB" dirty="0"/>
              <a:t> </a:t>
            </a:r>
            <a:r>
              <a:rPr lang="en-GB" dirty="0" err="1"/>
              <a:t>deben</a:t>
            </a:r>
            <a:r>
              <a:rPr lang="en-GB" dirty="0"/>
              <a:t> </a:t>
            </a:r>
            <a:r>
              <a:rPr lang="en-GB" dirty="0" err="1"/>
              <a:t>poder</a:t>
            </a:r>
            <a:r>
              <a:rPr lang="en-GB" dirty="0"/>
              <a:t> ser </a:t>
            </a:r>
            <a:r>
              <a:rPr lang="en-GB" dirty="0" err="1"/>
              <a:t>entendidos</a:t>
            </a:r>
            <a:r>
              <a:rPr lang="en-GB" dirty="0"/>
              <a:t> por </a:t>
            </a:r>
            <a:r>
              <a:rPr lang="en-GB" dirty="0" err="1"/>
              <a:t>todos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Uso</a:t>
            </a:r>
            <a:r>
              <a:rPr lang="en-GB" dirty="0"/>
              <a:t> de </a:t>
            </a:r>
            <a:r>
              <a:rPr lang="en-GB" dirty="0" err="1"/>
              <a:t>todos</a:t>
            </a:r>
            <a:r>
              <a:rPr lang="en-GB" dirty="0"/>
              <a:t> los </a:t>
            </a:r>
            <a:r>
              <a:rPr lang="en-GB" dirty="0" err="1"/>
              <a:t>canales</a:t>
            </a:r>
            <a:r>
              <a:rPr lang="en-GB" dirty="0"/>
              <a:t> </a:t>
            </a:r>
            <a:r>
              <a:rPr lang="en-GB" dirty="0" err="1"/>
              <a:t>disponibles</a:t>
            </a:r>
            <a:r>
              <a:rPr lang="en-GB" dirty="0"/>
              <a:t> para </a:t>
            </a:r>
            <a:r>
              <a:rPr lang="en-GB" dirty="0" err="1"/>
              <a:t>comunicar</a:t>
            </a:r>
            <a:r>
              <a:rPr lang="en-GB" dirty="0"/>
              <a:t> con el </a:t>
            </a:r>
            <a:r>
              <a:rPr lang="en-GB" dirty="0" err="1"/>
              <a:t>público</a:t>
            </a:r>
            <a:r>
              <a:rPr lang="en-GB" dirty="0"/>
              <a:t> (</a:t>
            </a:r>
            <a:r>
              <a:rPr lang="en-GB" dirty="0" err="1"/>
              <a:t>medios</a:t>
            </a:r>
            <a:r>
              <a:rPr lang="en-GB" dirty="0"/>
              <a:t>, redes </a:t>
            </a:r>
            <a:r>
              <a:rPr lang="en-GB" dirty="0" err="1"/>
              <a:t>sociales</a:t>
            </a:r>
            <a:r>
              <a:rPr lang="en-GB" dirty="0"/>
              <a:t>, web, SMS o </a:t>
            </a:r>
            <a:r>
              <a:rPr lang="en-GB" dirty="0" err="1"/>
              <a:t>difusión</a:t>
            </a:r>
            <a:r>
              <a:rPr lang="en-GB" dirty="0"/>
              <a:t> </a:t>
            </a:r>
            <a:r>
              <a:rPr lang="en-GB" dirty="0" err="1"/>
              <a:t>celular</a:t>
            </a:r>
            <a:r>
              <a:rPr lang="en-GB" dirty="0"/>
              <a:t>, apps…),</a:t>
            </a:r>
          </a:p>
          <a:p>
            <a:endParaRPr lang="en-GB" dirty="0"/>
          </a:p>
        </p:txBody>
      </p:sp>
      <p:sp>
        <p:nvSpPr>
          <p:cNvPr id="7" name="Sous-titre 6">
            <a:extLst>
              <a:ext uri="{FF2B5EF4-FFF2-40B4-BE49-F238E27FC236}">
                <a16:creationId xmlns="" xmlns:a16="http://schemas.microsoft.com/office/drawing/2014/main" id="{0DF9A8AA-2AF2-4EA6-B818-D5CF073A2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681" y="1049921"/>
            <a:ext cx="6400800" cy="429255"/>
          </a:xfrm>
        </p:spPr>
        <p:txBody>
          <a:bodyPr/>
          <a:lstStyle/>
          <a:p>
            <a:pPr algn="r"/>
            <a:r>
              <a:rPr lang="fr-FR" dirty="0" err="1"/>
              <a:t>Comunicación</a:t>
            </a:r>
            <a:r>
              <a:rPr lang="fr-FR" dirty="0"/>
              <a:t> con el </a:t>
            </a:r>
            <a:r>
              <a:rPr lang="fr-FR" dirty="0" err="1"/>
              <a:t>público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904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2">
            <a:extLst>
              <a:ext uri="{FF2B5EF4-FFF2-40B4-BE49-F238E27FC236}">
                <a16:creationId xmlns="" xmlns:a16="http://schemas.microsoft.com/office/drawing/2014/main" id="{F9FF4C0C-2748-48D3-8582-62B8FEC28171}"/>
              </a:ext>
            </a:extLst>
          </p:cNvPr>
          <p:cNvSpPr/>
          <p:nvPr/>
        </p:nvSpPr>
        <p:spPr>
          <a:xfrm rot="10800000">
            <a:off x="0" y="-3"/>
            <a:ext cx="9144000" cy="11930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8"/>
              <a:gd name="connsiteY0" fmla="*/ 5969 h 10000"/>
              <a:gd name="connsiteX1" fmla="*/ 10008 w 10008"/>
              <a:gd name="connsiteY1" fmla="*/ 0 h 10000"/>
              <a:gd name="connsiteX2" fmla="*/ 10008 w 10008"/>
              <a:gd name="connsiteY2" fmla="*/ 10000 h 10000"/>
              <a:gd name="connsiteX3" fmla="*/ 8 w 10008"/>
              <a:gd name="connsiteY3" fmla="*/ 10000 h 10000"/>
              <a:gd name="connsiteX4" fmla="*/ 0 w 10008"/>
              <a:gd name="connsiteY4" fmla="*/ 59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10000">
                <a:moveTo>
                  <a:pt x="0" y="5969"/>
                </a:moveTo>
                <a:lnTo>
                  <a:pt x="10008" y="0"/>
                </a:lnTo>
                <a:lnTo>
                  <a:pt x="10008" y="10000"/>
                </a:lnTo>
                <a:lnTo>
                  <a:pt x="8" y="10000"/>
                </a:lnTo>
                <a:cubicBezTo>
                  <a:pt x="5" y="8656"/>
                  <a:pt x="3" y="7313"/>
                  <a:pt x="0" y="5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42049C-6EB9-4329-976D-93F895BD1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37" y="133561"/>
            <a:ext cx="7172325" cy="1102519"/>
          </a:xfrm>
        </p:spPr>
        <p:txBody>
          <a:bodyPr/>
          <a:lstStyle/>
          <a:p>
            <a:pPr algn="l"/>
            <a:r>
              <a:rPr lang="es-ES" sz="2400" dirty="0">
                <a:solidFill>
                  <a:schemeClr val="bg1"/>
                </a:solidFill>
              </a:rPr>
              <a:t>Recomendaciones para autoridades públicas</a:t>
            </a:r>
            <a:br>
              <a:rPr lang="es-E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765CD5-6D63-4406-9C88-F4396C97F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039" y="1871662"/>
            <a:ext cx="8660892" cy="2881521"/>
          </a:xfrm>
        </p:spPr>
        <p:txBody>
          <a:bodyPr/>
          <a:lstStyle/>
          <a:p>
            <a:r>
              <a:rPr lang="en-GB" dirty="0"/>
              <a:t>Toda la </a:t>
            </a:r>
            <a:r>
              <a:rPr lang="en-GB" dirty="0" err="1"/>
              <a:t>información</a:t>
            </a:r>
            <a:r>
              <a:rPr lang="en-GB" dirty="0"/>
              <a:t> debe ser accessible para </a:t>
            </a:r>
            <a:r>
              <a:rPr lang="en-GB" dirty="0" err="1"/>
              <a:t>todos</a:t>
            </a:r>
            <a:r>
              <a:rPr lang="en-GB" dirty="0"/>
              <a:t> (por </a:t>
            </a:r>
            <a:r>
              <a:rPr lang="en-GB" dirty="0" err="1"/>
              <a:t>ejemplo</a:t>
            </a:r>
            <a:r>
              <a:rPr lang="en-GB" dirty="0"/>
              <a:t>: personas con </a:t>
            </a:r>
            <a:r>
              <a:rPr lang="en-GB" dirty="0" err="1"/>
              <a:t>discapacidad</a:t>
            </a:r>
            <a:r>
              <a:rPr lang="en-GB" dirty="0"/>
              <a:t>, </a:t>
            </a:r>
            <a:r>
              <a:rPr lang="en-GB" dirty="0" err="1"/>
              <a:t>minorías</a:t>
            </a:r>
            <a:r>
              <a:rPr lang="en-GB" dirty="0"/>
              <a:t> </a:t>
            </a:r>
            <a:r>
              <a:rPr lang="en-GB" dirty="0" err="1"/>
              <a:t>lingüísticas</a:t>
            </a:r>
            <a:r>
              <a:rPr lang="en-GB" dirty="0"/>
              <a:t>).</a:t>
            </a:r>
          </a:p>
          <a:p>
            <a:endParaRPr lang="en-GB" dirty="0"/>
          </a:p>
          <a:p>
            <a:r>
              <a:rPr lang="en-GB" dirty="0" err="1"/>
              <a:t>Elaboración</a:t>
            </a:r>
            <a:r>
              <a:rPr lang="en-GB" dirty="0"/>
              <a:t> de planes de </a:t>
            </a:r>
            <a:r>
              <a:rPr lang="en-GB" dirty="0" err="1"/>
              <a:t>contingencia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Importancia</a:t>
            </a:r>
            <a:r>
              <a:rPr lang="en-GB" dirty="0"/>
              <a:t> de </a:t>
            </a:r>
            <a:r>
              <a:rPr lang="en-GB" dirty="0" err="1"/>
              <a:t>ciberseguridad</a:t>
            </a:r>
            <a:r>
              <a:rPr lang="en-GB" dirty="0"/>
              <a:t> y </a:t>
            </a:r>
            <a:r>
              <a:rPr lang="en-GB" dirty="0" err="1"/>
              <a:t>privacidad</a:t>
            </a:r>
            <a:r>
              <a:rPr lang="en-GB" dirty="0"/>
              <a:t> de los </a:t>
            </a:r>
            <a:r>
              <a:rPr lang="en-GB" dirty="0" err="1"/>
              <a:t>ciudadanos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Sous-titre 6">
            <a:extLst>
              <a:ext uri="{FF2B5EF4-FFF2-40B4-BE49-F238E27FC236}">
                <a16:creationId xmlns="" xmlns:a16="http://schemas.microsoft.com/office/drawing/2014/main" id="{0DF9A8AA-2AF2-4EA6-B818-D5CF073A2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681" y="1049921"/>
            <a:ext cx="6400800" cy="429255"/>
          </a:xfrm>
        </p:spPr>
        <p:txBody>
          <a:bodyPr/>
          <a:lstStyle/>
          <a:p>
            <a:pPr algn="r"/>
            <a:r>
              <a:rPr lang="fr-FR" dirty="0" err="1"/>
              <a:t>Otras</a:t>
            </a:r>
            <a:r>
              <a:rPr lang="fr-FR" dirty="0"/>
              <a:t> </a:t>
            </a:r>
            <a:r>
              <a:rPr lang="fr-FR" dirty="0" err="1"/>
              <a:t>medidas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77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2">
            <a:extLst>
              <a:ext uri="{FF2B5EF4-FFF2-40B4-BE49-F238E27FC236}">
                <a16:creationId xmlns="" xmlns:a16="http://schemas.microsoft.com/office/drawing/2014/main" id="{F9FF4C0C-2748-48D3-8582-62B8FEC28171}"/>
              </a:ext>
            </a:extLst>
          </p:cNvPr>
          <p:cNvSpPr/>
          <p:nvPr/>
        </p:nvSpPr>
        <p:spPr>
          <a:xfrm rot="10800000">
            <a:off x="0" y="-3"/>
            <a:ext cx="9144000" cy="11930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8"/>
              <a:gd name="connsiteY0" fmla="*/ 5969 h 10000"/>
              <a:gd name="connsiteX1" fmla="*/ 10008 w 10008"/>
              <a:gd name="connsiteY1" fmla="*/ 0 h 10000"/>
              <a:gd name="connsiteX2" fmla="*/ 10008 w 10008"/>
              <a:gd name="connsiteY2" fmla="*/ 10000 h 10000"/>
              <a:gd name="connsiteX3" fmla="*/ 8 w 10008"/>
              <a:gd name="connsiteY3" fmla="*/ 10000 h 10000"/>
              <a:gd name="connsiteX4" fmla="*/ 0 w 10008"/>
              <a:gd name="connsiteY4" fmla="*/ 596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10000">
                <a:moveTo>
                  <a:pt x="0" y="5969"/>
                </a:moveTo>
                <a:lnTo>
                  <a:pt x="10008" y="0"/>
                </a:lnTo>
                <a:lnTo>
                  <a:pt x="10008" y="10000"/>
                </a:lnTo>
                <a:lnTo>
                  <a:pt x="8" y="10000"/>
                </a:lnTo>
                <a:cubicBezTo>
                  <a:pt x="5" y="8656"/>
                  <a:pt x="3" y="7313"/>
                  <a:pt x="0" y="5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42049C-6EB9-4329-976D-93F895BD1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37" y="133561"/>
            <a:ext cx="7172325" cy="1102519"/>
          </a:xfrm>
        </p:spPr>
        <p:txBody>
          <a:bodyPr/>
          <a:lstStyle/>
          <a:p>
            <a:pPr algn="l"/>
            <a:r>
              <a:rPr lang="es-ES" sz="3200" dirty="0">
                <a:solidFill>
                  <a:schemeClr val="bg1"/>
                </a:solidFill>
              </a:rPr>
              <a:t>Otros recursos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765CD5-6D63-4406-9C88-F4396C97F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764" y="1759723"/>
            <a:ext cx="8746236" cy="3250216"/>
          </a:xfrm>
        </p:spPr>
        <p:txBody>
          <a:bodyPr/>
          <a:lstStyle/>
          <a:p>
            <a:r>
              <a:rPr lang="en-GB" dirty="0"/>
              <a:t>Lista de </a:t>
            </a:r>
            <a:r>
              <a:rPr lang="en-GB" dirty="0" err="1"/>
              <a:t>recursos</a:t>
            </a:r>
            <a:r>
              <a:rPr lang="en-GB" dirty="0"/>
              <a:t> para </a:t>
            </a:r>
            <a:r>
              <a:rPr lang="en-GB" dirty="0" err="1"/>
              <a:t>servicios</a:t>
            </a:r>
            <a:r>
              <a:rPr lang="en-GB" dirty="0"/>
              <a:t> de </a:t>
            </a:r>
            <a:r>
              <a:rPr lang="en-GB" dirty="0" err="1"/>
              <a:t>emergencia</a:t>
            </a:r>
            <a:r>
              <a:rPr lang="en-GB" dirty="0"/>
              <a:t> - </a:t>
            </a:r>
            <a:r>
              <a:rPr lang="en-GB" dirty="0">
                <a:hlinkClick r:id="rId2"/>
              </a:rPr>
              <a:t>AQUÍ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Herramientas</a:t>
            </a:r>
            <a:r>
              <a:rPr lang="en-GB" dirty="0"/>
              <a:t> e </a:t>
            </a:r>
            <a:r>
              <a:rPr lang="en-GB" dirty="0" err="1"/>
              <a:t>iniciativas</a:t>
            </a:r>
            <a:r>
              <a:rPr lang="en-GB" dirty="0"/>
              <a:t> que </a:t>
            </a:r>
            <a:r>
              <a:rPr lang="en-GB" dirty="0" err="1"/>
              <a:t>pueden</a:t>
            </a:r>
            <a:r>
              <a:rPr lang="en-GB" dirty="0"/>
              <a:t> </a:t>
            </a:r>
            <a:r>
              <a:rPr lang="en-GB" dirty="0" err="1"/>
              <a:t>ayudar</a:t>
            </a:r>
            <a:r>
              <a:rPr lang="en-GB" dirty="0"/>
              <a:t> a las </a:t>
            </a:r>
            <a:r>
              <a:rPr lang="en-GB" dirty="0" err="1"/>
              <a:t>autoridades</a:t>
            </a:r>
            <a:r>
              <a:rPr lang="en-GB" dirty="0"/>
              <a:t> </a:t>
            </a:r>
            <a:r>
              <a:rPr lang="en-GB" dirty="0" err="1"/>
              <a:t>públicas</a:t>
            </a:r>
            <a:r>
              <a:rPr lang="en-GB" dirty="0"/>
              <a:t> - </a:t>
            </a:r>
            <a:r>
              <a:rPr lang="en-GB" dirty="0">
                <a:hlinkClick r:id="rId3"/>
              </a:rPr>
              <a:t>AQUÍ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Cómo</a:t>
            </a:r>
            <a:r>
              <a:rPr lang="en-GB" dirty="0"/>
              <a:t> las </a:t>
            </a:r>
            <a:r>
              <a:rPr lang="en-GB" dirty="0" err="1"/>
              <a:t>plataformas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línea</a:t>
            </a:r>
            <a:r>
              <a:rPr lang="en-GB" dirty="0"/>
              <a:t> </a:t>
            </a:r>
            <a:r>
              <a:rPr lang="en-GB" dirty="0" err="1"/>
              <a:t>pueden</a:t>
            </a:r>
            <a:r>
              <a:rPr lang="en-GB" dirty="0"/>
              <a:t> </a:t>
            </a:r>
            <a:r>
              <a:rPr lang="en-GB" dirty="0" err="1"/>
              <a:t>ayudar</a:t>
            </a:r>
            <a:r>
              <a:rPr lang="en-GB" dirty="0"/>
              <a:t> a los </a:t>
            </a:r>
            <a:r>
              <a:rPr lang="en-GB" dirty="0" err="1"/>
              <a:t>servicios</a:t>
            </a:r>
            <a:r>
              <a:rPr lang="en-GB" dirty="0"/>
              <a:t> de </a:t>
            </a:r>
            <a:r>
              <a:rPr lang="en-GB" dirty="0" err="1"/>
              <a:t>emergencia</a:t>
            </a:r>
            <a:r>
              <a:rPr lang="en-GB" dirty="0"/>
              <a:t> para </a:t>
            </a:r>
            <a:r>
              <a:rPr lang="en-GB" dirty="0" err="1"/>
              <a:t>luchar</a:t>
            </a:r>
            <a:r>
              <a:rPr lang="en-GB" dirty="0"/>
              <a:t> contra la </a:t>
            </a:r>
            <a:r>
              <a:rPr lang="en-GB" dirty="0" err="1"/>
              <a:t>propagación</a:t>
            </a:r>
            <a:r>
              <a:rPr lang="en-GB" dirty="0"/>
              <a:t> del virus - </a:t>
            </a:r>
            <a:r>
              <a:rPr lang="en-GB" dirty="0">
                <a:hlinkClick r:id="rId4"/>
              </a:rPr>
              <a:t>AQUÍ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0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D7B8A18-DFDE-4E99-A569-A6A10620E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88" b="2952"/>
          <a:stretch/>
        </p:blipFill>
        <p:spPr>
          <a:xfrm>
            <a:off x="-90852" y="-71120"/>
            <a:ext cx="9234852" cy="53543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C5C7393-E477-40D5-BCA3-E82B451D80DA}"/>
              </a:ext>
            </a:extLst>
          </p:cNvPr>
          <p:cNvSpPr/>
          <p:nvPr/>
        </p:nvSpPr>
        <p:spPr>
          <a:xfrm>
            <a:off x="-59114" y="-162560"/>
            <a:ext cx="9193619" cy="4699154"/>
          </a:xfrm>
          <a:prstGeom prst="rect">
            <a:avLst/>
          </a:prstGeom>
          <a:solidFill>
            <a:srgbClr val="FC5507">
              <a:alpha val="40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4536591"/>
            <a:ext cx="9144000" cy="6069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047" y="4671622"/>
            <a:ext cx="726380" cy="2650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4490875"/>
            <a:ext cx="2286000" cy="4571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4490875"/>
            <a:ext cx="2286000" cy="457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4490875"/>
            <a:ext cx="2286000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90875"/>
            <a:ext cx="2286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281" y="3716021"/>
            <a:ext cx="312115" cy="3121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885" y="3716021"/>
            <a:ext cx="283459" cy="3121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19" y="3716021"/>
            <a:ext cx="312115" cy="31211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627830" y="224739"/>
            <a:ext cx="388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DC00D"/>
                </a:solidFill>
                <a:latin typeface="+mj-lt"/>
              </a:rPr>
              <a:t>CONTACT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627830" y="2101033"/>
            <a:ext cx="388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>
                <a:solidFill>
                  <a:prstClr val="white"/>
                </a:solidFill>
                <a:latin typeface="+mj-lt"/>
              </a:rPr>
              <a:t>Benoit VIVIER</a:t>
            </a:r>
            <a:endParaRPr lang="fr-FR" sz="28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27830" y="2649227"/>
            <a:ext cx="3888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rgbClr val="E8E8EA"/>
                </a:solidFill>
                <a:latin typeface="+mj-lt"/>
              </a:rPr>
              <a:t>Public </a:t>
            </a:r>
            <a:r>
              <a:rPr lang="fr-FR" sz="1600" i="1" dirty="0" err="1">
                <a:solidFill>
                  <a:srgbClr val="E8E8EA"/>
                </a:solidFill>
                <a:latin typeface="+mj-lt"/>
              </a:rPr>
              <a:t>Affairs</a:t>
            </a:r>
            <a:r>
              <a:rPr lang="fr-FR" sz="1600" i="1" dirty="0">
                <a:solidFill>
                  <a:srgbClr val="E8E8EA"/>
                </a:solidFill>
                <a:latin typeface="+mj-lt"/>
              </a:rPr>
              <a:t> Manager, EENA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97534" y="3715432"/>
            <a:ext cx="1985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0000"/>
                </a:solidFill>
                <a:latin typeface="+mj-lt"/>
              </a:rPr>
              <a:t>@</a:t>
            </a:r>
            <a:r>
              <a:rPr lang="fr-FR" sz="1600" i="1" dirty="0" err="1">
                <a:solidFill>
                  <a:srgbClr val="000000"/>
                </a:solidFill>
                <a:latin typeface="+mj-lt"/>
              </a:rPr>
              <a:t>BenoitVivier</a:t>
            </a:r>
            <a:endParaRPr lang="fr-FR" sz="16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95396" y="3715432"/>
            <a:ext cx="247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0000"/>
                </a:solidFill>
                <a:latin typeface="+mj-lt"/>
              </a:rPr>
              <a:t>bv@eena.org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899153" y="3715432"/>
            <a:ext cx="2244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0000"/>
                </a:solidFill>
                <a:latin typeface="+mj-lt"/>
              </a:rPr>
              <a:t>Benoit Vivier</a:t>
            </a:r>
          </a:p>
        </p:txBody>
      </p:sp>
    </p:spTree>
    <p:extLst>
      <p:ext uri="{BB962C8B-B14F-4D97-AF65-F5344CB8AC3E}">
        <p14:creationId xmlns:p14="http://schemas.microsoft.com/office/powerpoint/2010/main" val="2721081219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Eena 1">
      <a:dk1>
        <a:srgbClr val="2D2B3A"/>
      </a:dk1>
      <a:lt1>
        <a:sysClr val="window" lastClr="FFFFFF"/>
      </a:lt1>
      <a:dk2>
        <a:srgbClr val="737373"/>
      </a:dk2>
      <a:lt2>
        <a:srgbClr val="E8E8EA"/>
      </a:lt2>
      <a:accent1>
        <a:srgbClr val="FDC00D"/>
      </a:accent1>
      <a:accent2>
        <a:srgbClr val="FE9309"/>
      </a:accent2>
      <a:accent3>
        <a:srgbClr val="FC5507"/>
      </a:accent3>
      <a:accent4>
        <a:srgbClr val="DC1B0C"/>
      </a:accent4>
      <a:accent5>
        <a:srgbClr val="000000"/>
      </a:accent5>
      <a:accent6>
        <a:srgbClr val="F79646"/>
      </a:accent6>
      <a:hlink>
        <a:srgbClr val="FB5607"/>
      </a:hlink>
      <a:folHlink>
        <a:srgbClr val="D91B0C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295</Words>
  <Application>Microsoft Macintosh PowerPoint</Application>
  <PresentationFormat>On-screen Show (16:9)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2_Conception personnalisée</vt:lpstr>
      <vt:lpstr>PowerPoint Presentation</vt:lpstr>
      <vt:lpstr>La importancia de compartir información </vt:lpstr>
      <vt:lpstr>Recomendaciones para autoridades públicas </vt:lpstr>
      <vt:lpstr>Recomendaciones para autoridades públicas </vt:lpstr>
      <vt:lpstr>Recomendaciones para autoridades públicas </vt:lpstr>
      <vt:lpstr>Recomendaciones para autoridades públicas </vt:lpstr>
      <vt:lpstr>Recomendaciones para autoridades públicas </vt:lpstr>
      <vt:lpstr>Otros recursos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XX XX</dc:creator>
  <cp:lastModifiedBy>Karen Bozicovich</cp:lastModifiedBy>
  <cp:revision>101</cp:revision>
  <dcterms:created xsi:type="dcterms:W3CDTF">2019-02-21T09:25:58Z</dcterms:created>
  <dcterms:modified xsi:type="dcterms:W3CDTF">2020-04-27T18:41:39Z</dcterms:modified>
</cp:coreProperties>
</file>