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71" r:id="rId7"/>
    <p:sldId id="269" r:id="rId8"/>
    <p:sldId id="265" r:id="rId9"/>
    <p:sldId id="263" r:id="rId10"/>
    <p:sldId id="272" r:id="rId11"/>
    <p:sldId id="273" r:id="rId12"/>
    <p:sldId id="270" r:id="rId13"/>
    <p:sldId id="259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  <a:srgbClr val="3333FF"/>
    <a:srgbClr val="33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14"/>
    <p:restoredTop sz="94872" autoAdjust="0"/>
  </p:normalViewPr>
  <p:slideViewPr>
    <p:cSldViewPr snapToObjects="1"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2B0355-BC41-4A8D-B024-711417A80907}" type="datetimeFigureOut">
              <a:rPr lang="es-ES_tradnl" altLang="en-US"/>
              <a:pPr/>
              <a:t>30/07/2020</a:t>
            </a:fld>
            <a:endParaRPr lang="es-ES_tradnl" alt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E30BC6-675F-40B6-AE09-3408DD27D635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14074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 smtClean="0"/>
          </a:p>
        </p:txBody>
      </p:sp>
      <p:sp>
        <p:nvSpPr>
          <p:cNvPr id="174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3D7A1B-C67E-439A-82A0-98BD3F0EE2EF}" type="slidenum">
              <a:rPr lang="es-ES_tradnl" altLang="es-ES_tradnl"/>
              <a:pPr/>
              <a:t>2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270914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 smtClean="0"/>
          </a:p>
        </p:txBody>
      </p:sp>
      <p:sp>
        <p:nvSpPr>
          <p:cNvPr id="174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3D7A1B-C67E-439A-82A0-98BD3F0EE2EF}" type="slidenum">
              <a:rPr lang="es-ES_tradnl" altLang="es-ES_tradnl"/>
              <a:pPr/>
              <a:t>3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76300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 smtClean="0"/>
          </a:p>
        </p:txBody>
      </p:sp>
      <p:sp>
        <p:nvSpPr>
          <p:cNvPr id="174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3D7A1B-C67E-439A-82A0-98BD3F0EE2EF}" type="slidenum">
              <a:rPr lang="es-ES_tradnl" altLang="es-ES_tradnl"/>
              <a:pPr/>
              <a:t>4</a:t>
            </a:fld>
            <a:endParaRPr lang="es-ES_tradnl" alt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 smtClean="0"/>
          </a:p>
        </p:txBody>
      </p:sp>
      <p:sp>
        <p:nvSpPr>
          <p:cNvPr id="174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3D7A1B-C67E-439A-82A0-98BD3F0EE2EF}" type="slidenum">
              <a:rPr lang="es-ES_tradnl" altLang="es-ES_tradnl"/>
              <a:pPr/>
              <a:t>5</a:t>
            </a:fld>
            <a:endParaRPr lang="es-ES_tradnl" alt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 smtClean="0"/>
          </a:p>
        </p:txBody>
      </p:sp>
      <p:sp>
        <p:nvSpPr>
          <p:cNvPr id="174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3D7A1B-C67E-439A-82A0-98BD3F0EE2EF}" type="slidenum">
              <a:rPr lang="es-ES_tradnl" altLang="es-ES_tradnl"/>
              <a:pPr/>
              <a:t>6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412315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 smtClean="0"/>
          </a:p>
        </p:txBody>
      </p:sp>
      <p:sp>
        <p:nvSpPr>
          <p:cNvPr id="174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3D7A1B-C67E-439A-82A0-98BD3F0EE2EF}" type="slidenum">
              <a:rPr lang="es-ES_tradnl" altLang="es-ES_tradnl"/>
              <a:pPr/>
              <a:t>8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293591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 dirty="0" smtClean="0"/>
          </a:p>
        </p:txBody>
      </p:sp>
      <p:sp>
        <p:nvSpPr>
          <p:cNvPr id="1945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1EF4E3-F79C-4D47-8DCC-1BF1EF05C900}" type="slidenum">
              <a:rPr lang="es-ES_tradnl" altLang="en-US"/>
              <a:pPr/>
              <a:t>9</a:t>
            </a:fld>
            <a:endParaRPr lang="es-ES_tradn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DDE5A6-7722-418B-8C25-6B49BD30B55B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4EA79-437F-4CF5-B2B0-3C273BA16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6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394667-1672-4A54-91AC-C0C905F378B7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A4232-F015-47C9-B44B-8B7ECF2E2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88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921AE3-5985-4E6A-8320-FFDC337D5B8D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8C81E-A5D4-405D-A3F8-A0B9C091A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00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EE7E6-5665-40D7-B195-2EDCEA01B114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71DB7-ABAE-442D-AB80-25D925E03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11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07760-9938-4060-8626-400340952AA8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51967-8D43-453A-AFB6-0F352E9D9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55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387D6A-B67E-4B77-A799-651B4E6FCDBD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2D517-4000-4CF0-8987-9BBA67EE2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61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22800-E7EF-4119-8683-9B8F06362867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412BD-717F-42CF-AA49-1F5E98C7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39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96498-B7D2-4854-9DA6-AAC521325E96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C24DA-3168-4D4E-8126-269B5E293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5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F71E8-8278-4920-96F2-854699565219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7ED81-40BF-4A88-B626-A108C392C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0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D35B7-138A-46FE-9859-F70DE0C526E7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E62D-900A-4B28-8775-C1CC525F7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16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agregarla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EA62D7-6B8C-412A-8543-7BE3D796E480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99248-23B9-472E-AF36-8A013BB5D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9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 para editar título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B2608DF-C3BA-4290-9F26-00E30DCCB8A8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79A743-BF2F-4A4A-A833-17AC47A9EA3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Imagen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875"/>
            <a:ext cx="3433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28650" y="1503363"/>
            <a:ext cx="7886700" cy="8461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400" dirty="0" err="1" smtClean="0"/>
              <a:t>Click</a:t>
            </a:r>
            <a:r>
              <a:rPr lang="es-ES_tradnl" sz="2400" dirty="0" smtClean="0"/>
              <a:t> para agregar nombre del expositor</a:t>
            </a:r>
            <a:endParaRPr lang="es-ES_tradnl" sz="24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28650" y="2054225"/>
            <a:ext cx="78867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Haga clic </a:t>
            </a:r>
            <a:r>
              <a:rPr lang="es-ES_tradnl" smtClean="0"/>
              <a:t>para ingresar cargo</a:t>
            </a:r>
            <a:endParaRPr lang="es-ES_tradnl" dirty="0" smtClean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0B556FD-ED6C-40C3-8F1A-6E62A4503EC3}" type="datetime1">
              <a:rPr lang="es-ES_tradnl" altLang="en-US"/>
              <a:pPr/>
              <a:t>30/07/2020</a:t>
            </a:fld>
            <a:endParaRPr lang="es-ES_tradnl" altLang="en-US"/>
          </a:p>
        </p:txBody>
      </p:sp>
      <p:sp>
        <p:nvSpPr>
          <p:cNvPr id="13" name="Rectángulo 12"/>
          <p:cNvSpPr/>
          <p:nvPr/>
        </p:nvSpPr>
        <p:spPr>
          <a:xfrm flipV="1">
            <a:off x="628650" y="1222375"/>
            <a:ext cx="3798888" cy="460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s-ES_tradnl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28650" y="24384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s-ES_tradnl" altLang="en-US" sz="1600"/>
              <a:t>Haga clic para ingresar direcci</a:t>
            </a:r>
            <a:r>
              <a:rPr lang="es-ES" altLang="en-US" sz="1600"/>
              <a:t>ón</a:t>
            </a:r>
            <a:endParaRPr lang="es-ES_tradnl" altLang="en-US" sz="160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28650" y="27813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s-ES_tradnl" altLang="en-US" sz="1600"/>
              <a:t>Haga clic para ingresar </a:t>
            </a:r>
            <a:r>
              <a:rPr lang="es-ES" altLang="en-US" sz="1600"/>
              <a:t>e-mail</a:t>
            </a:r>
            <a:endParaRPr lang="es-ES_tradnl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684213" y="4419600"/>
            <a:ext cx="8229600" cy="838200"/>
          </a:xfrm>
        </p:spPr>
        <p:txBody>
          <a:bodyPr/>
          <a:lstStyle/>
          <a:p>
            <a:pPr algn="r" eaLnBrk="1" hangingPunct="1"/>
            <a:r>
              <a:rPr lang="en-US" altLang="en-US" sz="400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Knowledge Management Benefits</a:t>
            </a:r>
          </a:p>
        </p:txBody>
      </p:sp>
      <p:pic>
        <p:nvPicPr>
          <p:cNvPr id="15364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5373688"/>
            <a:ext cx="275431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-19737" y="3448"/>
            <a:ext cx="9057184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40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altLang="en-US" sz="40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endParaRPr lang="en-US" altLang="en-US" sz="4000" dirty="0" smtClean="0">
              <a:solidFill>
                <a:srgbClr val="7F7F7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108258"/>
            <a:ext cx="8352929" cy="38160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7856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KNOWLEDGE MANAGEMENT</a:t>
            </a:r>
          </a:p>
          <a:p>
            <a:pPr algn="ctr"/>
            <a:r>
              <a:rPr lang="en-US" dirty="0" smtClean="0"/>
              <a:t>Empowering </a:t>
            </a:r>
            <a:r>
              <a:rPr lang="en-US" dirty="0"/>
              <a:t>our Personnel</a:t>
            </a:r>
            <a:br>
              <a:rPr lang="en-US" dirty="0"/>
            </a:br>
            <a:r>
              <a:rPr lang="en-US" dirty="0"/>
              <a:t>Creating value for our Member States</a:t>
            </a:r>
          </a:p>
        </p:txBody>
      </p:sp>
    </p:spTree>
    <p:extLst>
      <p:ext uri="{BB962C8B-B14F-4D97-AF65-F5344CB8AC3E}">
        <p14:creationId xmlns:p14="http://schemas.microsoft.com/office/powerpoint/2010/main" val="9469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259632" y="2208066"/>
            <a:ext cx="1802047" cy="360040"/>
          </a:xfrm>
        </p:spPr>
        <p:txBody>
          <a:bodyPr/>
          <a:lstStyle/>
          <a:p>
            <a: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Transitioning from: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778385" y="2202152"/>
            <a:ext cx="1802047" cy="360040"/>
          </a:xfrm>
        </p:spPr>
        <p:txBody>
          <a:bodyPr/>
          <a:lstStyle/>
          <a:p>
            <a:pPr algn="ctr"/>
            <a: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To: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20023" y="2562192"/>
            <a:ext cx="1012017" cy="47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827584" y="2564904"/>
            <a:ext cx="2447443" cy="864096"/>
          </a:xfrm>
        </p:spPr>
        <p:txBody>
          <a:bodyPr/>
          <a:lstStyle/>
          <a:p>
            <a:pPr algn="ctr"/>
            <a: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Current State:</a:t>
            </a:r>
            <a:b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Siloes</a:t>
            </a:r>
            <a:b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Limited collaboration</a:t>
            </a:r>
            <a:b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1355" dirty="0" err="1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Uni</a:t>
            </a:r>
            <a: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-sectoral approach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5652949" y="2564904"/>
            <a:ext cx="2447443" cy="1008112"/>
          </a:xfrm>
        </p:spPr>
        <p:txBody>
          <a:bodyPr/>
          <a:lstStyle/>
          <a:p>
            <a:pPr algn="ctr"/>
            <a: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Future State:</a:t>
            </a:r>
            <a:b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Integrated-Program</a:t>
            </a:r>
            <a:b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1355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>Approach</a:t>
            </a:r>
            <a:endParaRPr lang="en-US" altLang="en-US" sz="1355" dirty="0">
              <a:solidFill>
                <a:srgbClr val="7F7F7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-19737" y="3448"/>
            <a:ext cx="9057184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40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altLang="en-US" sz="40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endParaRPr lang="en-US" altLang="en-US" sz="4000" dirty="0" smtClean="0">
              <a:solidFill>
                <a:srgbClr val="7F7F7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1487488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5" t="6355" r="4242" b="8110"/>
          <a:stretch>
            <a:fillRect/>
          </a:stretch>
        </p:blipFill>
        <p:spPr bwMode="auto">
          <a:xfrm>
            <a:off x="6156176" y="3749608"/>
            <a:ext cx="1619250" cy="14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920023" y="408296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To achieve shared</a:t>
            </a:r>
          </a:p>
          <a:p>
            <a:pPr algn="ctr"/>
            <a:r>
              <a:rPr lang="en-US" sz="1200" b="1" dirty="0" smtClean="0"/>
              <a:t>Organizational Objectives</a:t>
            </a:r>
            <a:endParaRPr lang="en-US" sz="1200" b="1" dirty="0"/>
          </a:p>
        </p:txBody>
      </p:sp>
      <p:sp>
        <p:nvSpPr>
          <p:cNvPr id="28" name="Rectangle 27"/>
          <p:cNvSpPr/>
          <p:nvPr/>
        </p:nvSpPr>
        <p:spPr>
          <a:xfrm>
            <a:off x="1322966" y="884627"/>
            <a:ext cx="6371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/>
          </a:p>
          <a:p>
            <a:pPr algn="ctr"/>
            <a:r>
              <a:rPr lang="en-US" sz="1600" b="1" dirty="0" smtClean="0"/>
              <a:t>Making information and knowledge available when </a:t>
            </a:r>
            <a:r>
              <a:rPr lang="en-US" sz="1600" b="1" dirty="0"/>
              <a:t>we need </a:t>
            </a:r>
            <a:r>
              <a:rPr lang="en-US" sz="1600" b="1" dirty="0" smtClean="0"/>
              <a:t>it,</a:t>
            </a:r>
          </a:p>
          <a:p>
            <a:pPr algn="ctr"/>
            <a:r>
              <a:rPr lang="en-US" sz="1600" b="1" dirty="0" smtClean="0"/>
              <a:t>to deliver greater value to our Member States. 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496843" y="5567234"/>
            <a:ext cx="6371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/>
          </a:p>
          <a:p>
            <a:pPr algn="ctr"/>
            <a:r>
              <a:rPr lang="en-US" sz="1600" b="1" dirty="0" smtClean="0"/>
              <a:t>KM DELIVERING VALUE TO OUR MEMBER STATES, enabling a collaborative</a:t>
            </a:r>
            <a:r>
              <a:rPr lang="en-US" sz="1600" b="1" dirty="0"/>
              <a:t>, agile, solution-oriented </a:t>
            </a:r>
            <a:r>
              <a:rPr lang="en-US" sz="1600" b="1" dirty="0" smtClean="0"/>
              <a:t>work environment.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90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-19737" y="3448"/>
            <a:ext cx="9057184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40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altLang="en-US" sz="4000" dirty="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</a:br>
            <a:endParaRPr lang="en-US" altLang="en-US" sz="4000" dirty="0" smtClean="0">
              <a:solidFill>
                <a:srgbClr val="7F7F7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9632" y="1268760"/>
            <a:ext cx="6371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/>
          </a:p>
          <a:p>
            <a:pPr algn="just"/>
            <a:r>
              <a:rPr lang="en-US" sz="1600" b="1" dirty="0" smtClean="0"/>
              <a:t>Access to information and knowledge enhances the OAS’ relevance and strengthens its capacity to respond effectively to the challenges faced by Member States. 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496843" y="2780928"/>
            <a:ext cx="6371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Member States are expecting services and products that benefit not from an individual’s knowledge or a departments or a Secretariats, they are expecting to benefit from the cumulative knowledge of the Organization.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8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 idx="4294967295"/>
          </p:nvPr>
        </p:nvSpPr>
        <p:spPr>
          <a:xfrm>
            <a:off x="127856" y="716340"/>
            <a:ext cx="8960296" cy="1143000"/>
          </a:xfrm>
        </p:spPr>
        <p:txBody>
          <a:bodyPr/>
          <a:lstStyle/>
          <a:p>
            <a:pPr algn="ctr" eaLnBrk="1" hangingPunct="1"/>
            <a:r>
              <a:rPr lang="en-US" altLang="en-US" sz="2800" b="0" dirty="0" smtClean="0">
                <a:latin typeface="Arial" pitchFamily="34" charset="0"/>
                <a:ea typeface="ＭＳ Ｐゴシック" pitchFamily="34" charset="-128"/>
              </a:rPr>
              <a:t>KM Value for the OAS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185934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Capture </a:t>
            </a:r>
            <a:r>
              <a:rPr lang="en-US" sz="2400" dirty="0"/>
              <a:t>knowledge before it is lost to create  organizational </a:t>
            </a:r>
            <a:r>
              <a:rPr lang="en-US" sz="2400" dirty="0" smtClean="0"/>
              <a:t>memory</a:t>
            </a:r>
          </a:p>
          <a:p>
            <a:pPr lvl="0" algn="just"/>
            <a:endParaRPr lang="en-US" sz="2400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Collaborate </a:t>
            </a:r>
            <a:r>
              <a:rPr lang="en-US" sz="2400" dirty="0"/>
              <a:t>and communicate across organizational </a:t>
            </a:r>
            <a:r>
              <a:rPr lang="en-US" sz="2400" dirty="0" smtClean="0"/>
              <a:t>boundaries</a:t>
            </a:r>
          </a:p>
          <a:p>
            <a:pPr lvl="0" algn="just"/>
            <a:endParaRPr lang="en-US" sz="2400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Facilitate </a:t>
            </a:r>
            <a:r>
              <a:rPr lang="en-US" sz="2400" dirty="0"/>
              <a:t>decision </a:t>
            </a:r>
            <a:r>
              <a:rPr lang="en-US" sz="2400" dirty="0" smtClean="0"/>
              <a:t>making</a:t>
            </a:r>
          </a:p>
          <a:p>
            <a:pPr lvl="0" algn="just"/>
            <a:endParaRPr lang="en-US" sz="2400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Improve </a:t>
            </a:r>
            <a:r>
              <a:rPr lang="en-US" sz="2400" dirty="0"/>
              <a:t>productivity – decrease time to </a:t>
            </a:r>
            <a:r>
              <a:rPr lang="en-US" sz="2400" dirty="0" smtClean="0"/>
              <a:t>competency</a:t>
            </a:r>
          </a:p>
          <a:p>
            <a:pPr lvl="0" algn="just"/>
            <a:endParaRPr lang="en-US" sz="2400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Give </a:t>
            </a:r>
            <a:r>
              <a:rPr lang="en-US" sz="2400" dirty="0"/>
              <a:t>employees easier access to critical information.</a:t>
            </a:r>
          </a:p>
          <a:p>
            <a:pPr lvl="0" algn="just"/>
            <a:r>
              <a:rPr lang="en-US" sz="2400" dirty="0" smtClean="0"/>
              <a:t>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1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 idx="4294967295"/>
          </p:nvPr>
        </p:nvSpPr>
        <p:spPr>
          <a:xfrm>
            <a:off x="107504" y="1196752"/>
            <a:ext cx="8960296" cy="1143000"/>
          </a:xfrm>
        </p:spPr>
        <p:txBody>
          <a:bodyPr/>
          <a:lstStyle/>
          <a:p>
            <a:pPr algn="ctr" eaLnBrk="1" hangingPunct="1"/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</a:rPr>
              <a:t>MANAGING OUR KNOWLEDGE AS A STRATEGIC RESOURCE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altLang="en-US" sz="2000" dirty="0"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IT’S HOW WE WORK</a:t>
            </a:r>
            <a:br>
              <a:rPr lang="en-US" altLang="en-US" sz="2000" dirty="0"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altLang="en-US" sz="2000" dirty="0"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COLLABORATE, INNOVATE, DELIVER RESULTS</a:t>
            </a:r>
            <a:endParaRPr lang="en-US" altLang="en-US" sz="2000" b="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2780928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/>
              <a:t>Providing access to critical knowledge to carryout work </a:t>
            </a:r>
            <a:r>
              <a:rPr lang="en-US" sz="2000" dirty="0" smtClean="0"/>
              <a:t>functions</a:t>
            </a:r>
          </a:p>
          <a:p>
            <a:pPr lvl="0"/>
            <a:endParaRPr lang="en-US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Increasing </a:t>
            </a:r>
            <a:r>
              <a:rPr lang="en-US" sz="2000" dirty="0"/>
              <a:t>collaboration and coordination</a:t>
            </a:r>
          </a:p>
          <a:p>
            <a:pPr lvl="0" algn="just"/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Supporting better decision making</a:t>
            </a:r>
          </a:p>
          <a:p>
            <a:pPr lvl="0" algn="just"/>
            <a:endParaRPr lang="en-US" sz="2000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dirty="0" smtClean="0"/>
              <a:t>Improving </a:t>
            </a:r>
            <a:r>
              <a:rPr lang="en-US" sz="2000" dirty="0"/>
              <a:t>productivity – </a:t>
            </a:r>
            <a:r>
              <a:rPr lang="en-US" sz="2000" dirty="0" smtClean="0"/>
              <a:t>decreasing </a:t>
            </a:r>
            <a:r>
              <a:rPr lang="en-US" sz="2000" dirty="0"/>
              <a:t>time to </a:t>
            </a:r>
            <a:r>
              <a:rPr lang="en-US" sz="2000" dirty="0" smtClean="0"/>
              <a:t>competency</a:t>
            </a:r>
          </a:p>
          <a:p>
            <a:pPr lvl="0" algn="just"/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Capitalizing on our accumulated knowledge to deliver stronger programs, projects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4947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7667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Communities of Practice = Knowledge Sharing</a:t>
            </a:r>
          </a:p>
          <a:p>
            <a:r>
              <a:rPr lang="en-US" sz="2400" dirty="0"/>
              <a:t>Lessons learned documentation = Organizational Learning</a:t>
            </a:r>
          </a:p>
          <a:p>
            <a:r>
              <a:rPr lang="en-US" sz="2400" dirty="0"/>
              <a:t>Finding solutions collectively = Knowledge Creation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0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 idx="4294967295"/>
          </p:nvPr>
        </p:nvSpPr>
        <p:spPr>
          <a:xfrm>
            <a:off x="127856" y="716340"/>
            <a:ext cx="8960296" cy="1143000"/>
          </a:xfrm>
        </p:spPr>
        <p:txBody>
          <a:bodyPr/>
          <a:lstStyle/>
          <a:p>
            <a:pPr algn="ctr" eaLnBrk="1" hangingPunct="1"/>
            <a:r>
              <a:rPr lang="en-US" altLang="en-US" sz="2800" b="0" dirty="0" smtClean="0">
                <a:latin typeface="Arial" pitchFamily="34" charset="0"/>
                <a:ea typeface="ＭＳ Ｐゴシック" pitchFamily="34" charset="-128"/>
              </a:rPr>
              <a:t>How will we measure our progress?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185934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 can measure: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 the % </a:t>
            </a:r>
            <a:r>
              <a:rPr lang="en-US" sz="2400" dirty="0"/>
              <a:t>of documents  accessible to personnel on shared drives  by </a:t>
            </a:r>
            <a:r>
              <a:rPr lang="en-US" sz="2400" dirty="0" smtClean="0"/>
              <a:t>2020 (as proxy </a:t>
            </a:r>
            <a:r>
              <a:rPr lang="en-US" sz="2400" dirty="0"/>
              <a:t>indicator -knowledge sharing</a:t>
            </a:r>
            <a:r>
              <a:rPr lang="en-US" sz="24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% </a:t>
            </a:r>
            <a:r>
              <a:rPr lang="en-US" sz="2400" dirty="0"/>
              <a:t>of collaboration efforts that supported the development of new or improved products, services, projects or programs </a:t>
            </a:r>
            <a:r>
              <a:rPr lang="en-US" sz="2400" dirty="0" smtClean="0"/>
              <a:t>by the end of </a:t>
            </a:r>
            <a:r>
              <a:rPr lang="en-US" sz="2400" dirty="0"/>
              <a:t>2020.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% </a:t>
            </a:r>
            <a:r>
              <a:rPr lang="en-US" sz="2400" dirty="0"/>
              <a:t>of new or improved products, services, projects or programs that get additional funding over $100, 000 by 2020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15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ítulo 1"/>
          <p:cNvSpPr txBox="1">
            <a:spLocks/>
          </p:cNvSpPr>
          <p:nvPr/>
        </p:nvSpPr>
        <p:spPr bwMode="auto">
          <a:xfrm>
            <a:off x="628650" y="2571750"/>
            <a:ext cx="788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2400" dirty="0" err="1" smtClean="0">
                <a:solidFill>
                  <a:schemeClr val="bg1"/>
                </a:solidFill>
                <a:latin typeface="Arial" pitchFamily="34" charset="0"/>
              </a:rPr>
              <a:t>Strategic</a:t>
            </a:r>
            <a:r>
              <a:rPr lang="es-ES_tradnl" altLang="es-ES_tradn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_tradnl" altLang="es-ES_tradnl" sz="2400" dirty="0" err="1" smtClean="0">
                <a:solidFill>
                  <a:schemeClr val="bg1"/>
                </a:solidFill>
                <a:latin typeface="Arial" pitchFamily="34" charset="0"/>
              </a:rPr>
              <a:t>Counsel</a:t>
            </a:r>
            <a:r>
              <a:rPr lang="es-ES_tradnl" altLang="es-ES_tradn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_tradnl" altLang="es-ES_tradnl" sz="2400" dirty="0" err="1" smtClean="0">
                <a:solidFill>
                  <a:schemeClr val="bg1"/>
                </a:solidFill>
                <a:latin typeface="Arial" pitchFamily="34" charset="0"/>
              </a:rPr>
              <a:t>for</a:t>
            </a:r>
            <a:r>
              <a:rPr lang="es-ES_tradnl" altLang="es-ES_tradnl" sz="2400" dirty="0" smtClean="0">
                <a:solidFill>
                  <a:schemeClr val="bg1"/>
                </a:solidFill>
                <a:latin typeface="Arial" pitchFamily="34" charset="0"/>
              </a:rPr>
              <a:t> Organizational Development and Management </a:t>
            </a:r>
            <a:r>
              <a:rPr lang="es-ES_tradnl" altLang="es-ES_tradnl" sz="2400" dirty="0" err="1" smtClean="0">
                <a:solidFill>
                  <a:schemeClr val="bg1"/>
                </a:solidFill>
                <a:latin typeface="Arial" pitchFamily="34" charset="0"/>
              </a:rPr>
              <a:t>for</a:t>
            </a:r>
            <a:r>
              <a:rPr lang="es-ES_tradnl" altLang="es-ES_tradn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_tradnl" altLang="es-ES_tradnl" sz="2400" dirty="0" err="1" smtClean="0">
                <a:solidFill>
                  <a:schemeClr val="bg1"/>
                </a:solidFill>
                <a:latin typeface="Arial" pitchFamily="34" charset="0"/>
              </a:rPr>
              <a:t>Results</a:t>
            </a:r>
            <a:endParaRPr lang="es-ES_tradnl" altLang="es-ES_tradnl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436" name="Marcador de fecha 3"/>
          <p:cNvSpPr>
            <a:spLocks noGrp="1"/>
          </p:cNvSpPr>
          <p:nvPr>
            <p:ph type="dt" sz="quarter" idx="10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D8A0365-CBC6-4FF4-BB3F-51F35631E46C}" type="datetime1">
              <a:rPr lang="es-ES_tradnl" altLang="es-ES_tradnl" sz="1600" b="1">
                <a:solidFill>
                  <a:schemeClr val="bg1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30/07/2020</a:t>
            </a:fld>
            <a:endParaRPr lang="es-ES_tradnl" altLang="es-ES_tradnl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28650" y="2349500"/>
            <a:ext cx="5456238" cy="4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s-ES_tradnl" altLang="en-US">
              <a:solidFill>
                <a:srgbClr val="FCD5B5"/>
              </a:solidFill>
              <a:latin typeface="Calibri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28650" y="4497388"/>
            <a:ext cx="5456238" cy="46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s-ES_tradnl" altLang="en-US">
              <a:solidFill>
                <a:srgbClr val="FCD5B5"/>
              </a:solidFill>
              <a:latin typeface="Calibri" pitchFamily="34" charset="0"/>
            </a:endParaRPr>
          </a:p>
        </p:txBody>
      </p:sp>
      <p:pic>
        <p:nvPicPr>
          <p:cNvPr id="18441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5373688"/>
            <a:ext cx="275431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 Nueva presentación1 ENG Naranja" id="{9CF563F3-57DE-964E-A8A3-685574A0F6B2}" vid="{1009EF2F-77C0-9D4B-AD58-CF12746066E0}"/>
    </a:ext>
  </a:extLst>
</a:theme>
</file>

<file path=ppt/theme/theme2.xml><?xml version="1.0" encoding="utf-8"?>
<a:theme xmlns:a="http://schemas.openxmlformats.org/drawingml/2006/main" name="Diseño personaliz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 Nueva presentación1 ENG Naranja" id="{9CF563F3-57DE-964E-A8A3-685574A0F6B2}" vid="{E4F733AB-E750-7146-B185-FA8B43FE49AC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035A163BC0046A41C2EBE1E58AFFF" ma:contentTypeVersion="1" ma:contentTypeDescription="Create a new document." ma:contentTypeScope="" ma:versionID="413af19bcb59ebd614d4f80392d470c1">
  <xsd:schema xmlns:xsd="http://www.w3.org/2001/XMLSchema" xmlns:xs="http://www.w3.org/2001/XMLSchema" xmlns:p="http://schemas.microsoft.com/office/2006/metadata/properties" xmlns:ns2="89f4cd83-a2d3-4405-9b45-6aff5241ff81" targetNamespace="http://schemas.microsoft.com/office/2006/metadata/properties" ma:root="true" ma:fieldsID="4b0342c81372e05998e770e64ad0cf8c" ns2:_="">
    <xsd:import namespace="89f4cd83-a2d3-4405-9b45-6aff5241ff8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4cd83-a2d3-4405-9b45-6aff5241ff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0A9C20-6AAB-4B48-B89A-B6C77030AF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43B8B-44BB-4CE2-B468-D9B64B907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4cd83-a2d3-4405-9b45-6aff5241f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020BA2-42C0-41C1-9E50-7313B69034FC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9f4cd83-a2d3-4405-9b45-6aff5241ff81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5891</TotalTime>
  <Words>320</Words>
  <Application>Microsoft Office PowerPoint</Application>
  <PresentationFormat>On-screen Show (4:3)</PresentationFormat>
  <Paragraphs>61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powerpoint_blue</vt:lpstr>
      <vt:lpstr>Diseño personalizado</vt:lpstr>
      <vt:lpstr>Knowledge Management Benefits</vt:lpstr>
      <vt:lpstr>  </vt:lpstr>
      <vt:lpstr>Transitioning from:</vt:lpstr>
      <vt:lpstr>  </vt:lpstr>
      <vt:lpstr>KM Value for the OAS</vt:lpstr>
      <vt:lpstr>MANAGING OUR KNOWLEDGE AS A STRATEGIC RESOURCE IT’S HOW WE WORK  COLLABORATE, INNOVATE, DELIVER RESULTS</vt:lpstr>
      <vt:lpstr>PowerPoint Presentation</vt:lpstr>
      <vt:lpstr>How will we measure our progress?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Insertar título aquí</dc:title>
  <dc:creator>Maria Jose  Navia</dc:creator>
  <cp:lastModifiedBy>%kbozicovich%</cp:lastModifiedBy>
  <cp:revision>33</cp:revision>
  <dcterms:created xsi:type="dcterms:W3CDTF">2016-09-09T15:36:27Z</dcterms:created>
  <dcterms:modified xsi:type="dcterms:W3CDTF">2020-07-30T16:38:14Z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0x01010076D035A163BC0046A41C2EBE1E58AFFF</vt:lpwstr>
  </property>
</Properties>
</file>