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webextensions/taskpanes.xml" ContentType="application/vnd.ms-office.webextensiontaskpanes+xml"/>
  <Override PartName="/ppt/revisionInfo.xml" ContentType="application/vnd.ms-powerpoint.revisioninfo+xml"/>
  <Override PartName="/ppt/changesInfos/changesInfo1.xml" ContentType="application/vnd.ms-powerpoint.changesinfo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4"/>
    <p:sldMasterId id="2147483739" r:id="rId5"/>
    <p:sldMasterId id="2147483746" r:id="rId6"/>
  </p:sldMasterIdLst>
  <p:notesMasterIdLst>
    <p:notesMasterId r:id="rId20"/>
  </p:notesMasterIdLst>
  <p:sldIdLst>
    <p:sldId id="425" r:id="rId7"/>
    <p:sldId id="429" r:id="rId8"/>
    <p:sldId id="438" r:id="rId9"/>
    <p:sldId id="437" r:id="rId10"/>
    <p:sldId id="430" r:id="rId11"/>
    <p:sldId id="431" r:id="rId12"/>
    <p:sldId id="426" r:id="rId13"/>
    <p:sldId id="435" r:id="rId14"/>
    <p:sldId id="440" r:id="rId15"/>
    <p:sldId id="441" r:id="rId16"/>
    <p:sldId id="443" r:id="rId17"/>
    <p:sldId id="434" r:id="rId18"/>
    <p:sldId id="427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Agenda" id="{2792AB86-EB9D-4F7E-892F-C1A52DAF749C}">
          <p14:sldIdLst>
            <p14:sldId id="425"/>
            <p14:sldId id="429"/>
            <p14:sldId id="438"/>
            <p14:sldId id="437"/>
            <p14:sldId id="430"/>
            <p14:sldId id="431"/>
            <p14:sldId id="426"/>
            <p14:sldId id="435"/>
            <p14:sldId id="440"/>
            <p14:sldId id="441"/>
            <p14:sldId id="443"/>
            <p14:sldId id="434"/>
            <p14:sldId id="42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Doane" initials="DD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F46"/>
    <a:srgbClr val="134263"/>
    <a:srgbClr val="95C6EB"/>
    <a:srgbClr val="81BBE7"/>
    <a:srgbClr val="5EA8E0"/>
    <a:srgbClr val="2D8ED7"/>
    <a:srgbClr val="7BA7CC"/>
    <a:srgbClr val="A4DEF4"/>
    <a:srgbClr val="E8F6FC"/>
    <a:srgbClr val="0E5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7BC66-0A86-4319-BE2C-1A9003A47FB5}" v="2" dt="2020-10-07T02:54:22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81" d="100"/>
          <a:sy n="81" d="100"/>
        </p:scale>
        <p:origin x="-1668" y="-732"/>
      </p:cViewPr>
      <p:guideLst>
        <p:guide orient="horz" pos="935"/>
        <p:guide orient="horz" pos="42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 Saiso, Dr. Sebastian (WDC)" userId="b81205b8-b7f8-49ca-b456-9bf6ca6c4b03" providerId="ADAL" clId="{4D27BC66-0A86-4319-BE2C-1A9003A47FB5}"/>
    <pc:docChg chg="modSld">
      <pc:chgData name="Garcia Saiso, Dr. Sebastian (WDC)" userId="b81205b8-b7f8-49ca-b456-9bf6ca6c4b03" providerId="ADAL" clId="{4D27BC66-0A86-4319-BE2C-1A9003A47FB5}" dt="2020-10-07T02:54:22.571" v="1"/>
      <pc:docMkLst>
        <pc:docMk/>
      </pc:docMkLst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464462831" sldId="425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3670316256" sldId="426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2715781811" sldId="427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206973839" sldId="428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2022531152" sldId="429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995975870" sldId="430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2487844178" sldId="431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37035543" sldId="434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187303821" sldId="435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305269386" sldId="437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3125199114" sldId="438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40723235" sldId="439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3431786554" sldId="440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2892360434" sldId="441"/>
        </pc:sldMkLst>
      </pc:sldChg>
      <pc:sldChg chg="modTransition">
        <pc:chgData name="Garcia Saiso, Dr. Sebastian (WDC)" userId="b81205b8-b7f8-49ca-b456-9bf6ca6c4b03" providerId="ADAL" clId="{4D27BC66-0A86-4319-BE2C-1A9003A47FB5}" dt="2020-10-07T02:54:22.571" v="1"/>
        <pc:sldMkLst>
          <pc:docMk/>
          <pc:sldMk cId="1944000650" sldId="4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6EC823-E47E-4F16-9CEC-C96371910849}" type="datetimeFigureOut">
              <a:rPr lang="en-US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63534-78D7-4FA2-80DB-ACC5221E999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4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8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63534-78D7-4FA2-80DB-ACC5221E99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107B0A-204E-4A9D-BE61-B56A43D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2" y="190175"/>
            <a:ext cx="8467540" cy="62254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BECB6C-0E55-42EF-838C-9B8F4778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86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6828" y="6458388"/>
            <a:ext cx="1312025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9F6441F-2949-491D-8323-437560B6C333}"/>
              </a:ext>
            </a:extLst>
          </p:cNvPr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6123A13-E136-4354-853A-E50510C325D9}"/>
              </a:ext>
            </a:extLst>
          </p:cNvPr>
          <p:cNvSpPr/>
          <p:nvPr userDrawn="1"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071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59C4D80-1777-4294-80F4-C553B9D50714}"/>
              </a:ext>
            </a:extLst>
          </p:cNvPr>
          <p:cNvSpPr/>
          <p:nvPr userDrawn="1"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07356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065" userDrawn="1">
          <p15:clr>
            <a:srgbClr val="FBAE40"/>
          </p15:clr>
        </p15:guide>
        <p15:guide id="2" pos="75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14A8-72AD-4B33-8F5F-77378A380B9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43911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746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1B38C22-CA52-4F9F-BA02-426B7AB04973}"/>
              </a:ext>
            </a:extLst>
          </p:cNvPr>
          <p:cNvSpPr/>
          <p:nvPr userDrawn="1"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566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A0F1525-F95A-4256-86F9-4DC4566CE395}"/>
              </a:ext>
            </a:extLst>
          </p:cNvPr>
          <p:cNvSpPr/>
          <p:nvPr userDrawn="1"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97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43F07D6-5085-48A3-9615-8A4A83B7148A}"/>
              </a:ext>
            </a:extLst>
          </p:cNvPr>
          <p:cNvSpPr/>
          <p:nvPr userDrawn="1"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87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107B0A-204E-4A9D-BE61-B56A43D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2" y="190175"/>
            <a:ext cx="8467540" cy="62254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BECB6C-0E55-42EF-838C-9B8F4778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35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3601E62-CE6F-4FA9-81F7-2F25B3206471}"/>
              </a:ext>
            </a:extLst>
          </p:cNvPr>
          <p:cNvSpPr/>
          <p:nvPr userDrawn="1"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9A1375-3A7A-4372-8BDC-1160A37FD085}"/>
              </a:ext>
            </a:extLst>
          </p:cNvPr>
          <p:cNvSpPr/>
          <p:nvPr userDrawn="1"/>
        </p:nvSpPr>
        <p:spPr>
          <a:xfrm>
            <a:off x="1" y="0"/>
            <a:ext cx="9731828" cy="1020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17" y="302263"/>
            <a:ext cx="9474276" cy="622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F5729921-3BB7-4AF5-8669-03CE01224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FF5F92D-694C-4D49-81EE-3E41C4B2BE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287" y="380113"/>
            <a:ext cx="1585820" cy="260359"/>
          </a:xfrm>
          <a:prstGeom prst="rect">
            <a:avLst/>
          </a:prstGeom>
        </p:spPr>
      </p:pic>
      <p:pic>
        <p:nvPicPr>
          <p:cNvPr id="10" name="Picture 2" descr="photo">
            <a:extLst>
              <a:ext uri="{FF2B5EF4-FFF2-40B4-BE49-F238E27FC236}">
                <a16:creationId xmlns="" xmlns:a16="http://schemas.microsoft.com/office/drawing/2014/main" id="{160A87C7-06C5-4C85-A0A8-CF0AB0EFB8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984" y="147399"/>
            <a:ext cx="593827" cy="72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13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7253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778" y="127764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03445" y="119675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11BF793-6B8C-4C01-9DC4-FB82B8060F1E}"/>
              </a:ext>
            </a:extLst>
          </p:cNvPr>
          <p:cNvSpPr/>
          <p:nvPr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F02749F-28C3-43FB-8EFF-A21A3AFD7ED9}"/>
              </a:ext>
            </a:extLst>
          </p:cNvPr>
          <p:cNvSpPr/>
          <p:nvPr userDrawn="1"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63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8880B5-0A68-4C21-BAE9-B6077BC75AD6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1E2C8B1-BDAD-49B7-BD58-A3B37E59A535}"/>
              </a:ext>
            </a:extLst>
          </p:cNvPr>
          <p:cNvSpPr/>
          <p:nvPr userDrawn="1"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463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53" r:id="rId3"/>
    <p:sldLayoutId id="2147483754" r:id="rId4"/>
    <p:sldLayoutId id="2147483755" r:id="rId5"/>
    <p:sldLayoutId id="2147483758" r:id="rId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B791D5-FE2F-4C8C-836A-C1D76BCDA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 Transformation of 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 Health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/>
              <a:t>Accelerating the adoption of new paradigms </a:t>
            </a:r>
            <a:r>
              <a:rPr lang="en-US" sz="2800" dirty="0" smtClean="0"/>
              <a:t>across </a:t>
            </a:r>
            <a:r>
              <a:rPr lang="en-US" sz="2800" dirty="0"/>
              <a:t>the Americas</a:t>
            </a:r>
            <a:br>
              <a:rPr lang="en-US" sz="2800" dirty="0"/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5E0DE9-8DD6-4B58-8C11-9325C33E2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1"/>
            <a:ext cx="9391333" cy="114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DECEMBER, </a:t>
            </a:r>
            <a:r>
              <a:rPr lang="en-US" sz="1600" dirty="0"/>
              <a:t>2020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7E896ED-FFF9-46BA-AFFF-C87D667913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22" y="5040405"/>
            <a:ext cx="2489335" cy="408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43283" y="4719652"/>
            <a:ext cx="5265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Marcelo D’Agostino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Sr. Advisor, Information Systems and Digital Health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Department of Evidence and Intelligence for Action in Health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Office of the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146446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2824" y="2383627"/>
            <a:ext cx="4072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are the leading factors for success?</a:t>
            </a:r>
          </a:p>
        </p:txBody>
      </p:sp>
      <p:cxnSp>
        <p:nvCxnSpPr>
          <p:cNvPr id="19" name="Elbow Connector 18"/>
          <p:cNvCxnSpPr>
            <a:stCxn id="9" idx="0"/>
          </p:cNvCxnSpPr>
          <p:nvPr/>
        </p:nvCxnSpPr>
        <p:spPr>
          <a:xfrm rot="5400000" flipH="1" flipV="1">
            <a:off x="2638274" y="1243929"/>
            <a:ext cx="454626" cy="182477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16200000" flipH="1">
            <a:off x="2405917" y="3869903"/>
            <a:ext cx="882135" cy="17875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Cube 6"/>
          <p:cNvSpPr/>
          <p:nvPr/>
        </p:nvSpPr>
        <p:spPr>
          <a:xfrm>
            <a:off x="4228115" y="4778691"/>
            <a:ext cx="7700634" cy="1139362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0572" y="2704769"/>
            <a:ext cx="3429000" cy="1005840"/>
          </a:xfrm>
          <a:prstGeom prst="rect">
            <a:avLst/>
          </a:prstGeom>
          <a:solidFill>
            <a:srgbClr val="75B6E5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/>
          <p:nvPr/>
        </p:nvSpPr>
        <p:spPr>
          <a:xfrm flipV="1">
            <a:off x="4490572" y="3876345"/>
            <a:ext cx="3276600" cy="1005840"/>
          </a:xfrm>
          <a:custGeom>
            <a:avLst/>
            <a:gdLst>
              <a:gd name="connsiteX0" fmla="*/ 0 w 3124200"/>
              <a:gd name="connsiteY0" fmla="*/ 1024128 h 1024128"/>
              <a:gd name="connsiteX1" fmla="*/ 610534 w 3124200"/>
              <a:gd name="connsiteY1" fmla="*/ 0 h 1024128"/>
              <a:gd name="connsiteX2" fmla="*/ 2513666 w 3124200"/>
              <a:gd name="connsiteY2" fmla="*/ 0 h 1024128"/>
              <a:gd name="connsiteX3" fmla="*/ 3124200 w 3124200"/>
              <a:gd name="connsiteY3" fmla="*/ 1024128 h 1024128"/>
              <a:gd name="connsiteX4" fmla="*/ 0 w 3124200"/>
              <a:gd name="connsiteY4" fmla="*/ 1024128 h 1024128"/>
              <a:gd name="connsiteX0" fmla="*/ 0 w 3124200"/>
              <a:gd name="connsiteY0" fmla="*/ 1024128 h 1028700"/>
              <a:gd name="connsiteX1" fmla="*/ 610534 w 3124200"/>
              <a:gd name="connsiteY1" fmla="*/ 0 h 1028700"/>
              <a:gd name="connsiteX2" fmla="*/ 2513666 w 3124200"/>
              <a:gd name="connsiteY2" fmla="*/ 0 h 1028700"/>
              <a:gd name="connsiteX3" fmla="*/ 3124200 w 3124200"/>
              <a:gd name="connsiteY3" fmla="*/ 1024128 h 1028700"/>
              <a:gd name="connsiteX4" fmla="*/ 590550 w 3124200"/>
              <a:gd name="connsiteY4" fmla="*/ 1028700 h 1028700"/>
              <a:gd name="connsiteX5" fmla="*/ 0 w 3124200"/>
              <a:gd name="connsiteY5" fmla="*/ 1024128 h 1028700"/>
              <a:gd name="connsiteX0" fmla="*/ 0 w 2533650"/>
              <a:gd name="connsiteY0" fmla="*/ 1028700 h 1028700"/>
              <a:gd name="connsiteX1" fmla="*/ 19984 w 2533650"/>
              <a:gd name="connsiteY1" fmla="*/ 0 h 1028700"/>
              <a:gd name="connsiteX2" fmla="*/ 1923116 w 2533650"/>
              <a:gd name="connsiteY2" fmla="*/ 0 h 1028700"/>
              <a:gd name="connsiteX3" fmla="*/ 2533650 w 2533650"/>
              <a:gd name="connsiteY3" fmla="*/ 1024128 h 1028700"/>
              <a:gd name="connsiteX4" fmla="*/ 0 w 2533650"/>
              <a:gd name="connsiteY4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650" h="1028700">
                <a:moveTo>
                  <a:pt x="0" y="1028700"/>
                </a:moveTo>
                <a:lnTo>
                  <a:pt x="19984" y="0"/>
                </a:lnTo>
                <a:lnTo>
                  <a:pt x="1923116" y="0"/>
                </a:lnTo>
                <a:lnTo>
                  <a:pt x="2533650" y="1024128"/>
                </a:lnTo>
                <a:lnTo>
                  <a:pt x="0" y="1028700"/>
                </a:lnTo>
                <a:close/>
              </a:path>
            </a:pathLst>
          </a:custGeom>
          <a:solidFill>
            <a:srgbClr val="2683C6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90572" y="1568373"/>
            <a:ext cx="3276600" cy="1005840"/>
          </a:xfrm>
          <a:custGeom>
            <a:avLst/>
            <a:gdLst>
              <a:gd name="connsiteX0" fmla="*/ 0 w 3124200"/>
              <a:gd name="connsiteY0" fmla="*/ 1024128 h 1024128"/>
              <a:gd name="connsiteX1" fmla="*/ 610534 w 3124200"/>
              <a:gd name="connsiteY1" fmla="*/ 0 h 1024128"/>
              <a:gd name="connsiteX2" fmla="*/ 2513666 w 3124200"/>
              <a:gd name="connsiteY2" fmla="*/ 0 h 1024128"/>
              <a:gd name="connsiteX3" fmla="*/ 3124200 w 3124200"/>
              <a:gd name="connsiteY3" fmla="*/ 1024128 h 1024128"/>
              <a:gd name="connsiteX4" fmla="*/ 0 w 3124200"/>
              <a:gd name="connsiteY4" fmla="*/ 1024128 h 1024128"/>
              <a:gd name="connsiteX0" fmla="*/ 0 w 3124200"/>
              <a:gd name="connsiteY0" fmla="*/ 1024128 h 1028700"/>
              <a:gd name="connsiteX1" fmla="*/ 610534 w 3124200"/>
              <a:gd name="connsiteY1" fmla="*/ 0 h 1028700"/>
              <a:gd name="connsiteX2" fmla="*/ 2513666 w 3124200"/>
              <a:gd name="connsiteY2" fmla="*/ 0 h 1028700"/>
              <a:gd name="connsiteX3" fmla="*/ 3124200 w 3124200"/>
              <a:gd name="connsiteY3" fmla="*/ 1024128 h 1028700"/>
              <a:gd name="connsiteX4" fmla="*/ 590550 w 3124200"/>
              <a:gd name="connsiteY4" fmla="*/ 1028700 h 1028700"/>
              <a:gd name="connsiteX5" fmla="*/ 0 w 3124200"/>
              <a:gd name="connsiteY5" fmla="*/ 1024128 h 1028700"/>
              <a:gd name="connsiteX0" fmla="*/ 0 w 2533650"/>
              <a:gd name="connsiteY0" fmla="*/ 1028700 h 1028700"/>
              <a:gd name="connsiteX1" fmla="*/ 19984 w 2533650"/>
              <a:gd name="connsiteY1" fmla="*/ 0 h 1028700"/>
              <a:gd name="connsiteX2" fmla="*/ 1923116 w 2533650"/>
              <a:gd name="connsiteY2" fmla="*/ 0 h 1028700"/>
              <a:gd name="connsiteX3" fmla="*/ 2533650 w 2533650"/>
              <a:gd name="connsiteY3" fmla="*/ 1024128 h 1028700"/>
              <a:gd name="connsiteX4" fmla="*/ 0 w 2533650"/>
              <a:gd name="connsiteY4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650" h="1028700">
                <a:moveTo>
                  <a:pt x="0" y="1028700"/>
                </a:moveTo>
                <a:lnTo>
                  <a:pt x="19984" y="0"/>
                </a:lnTo>
                <a:lnTo>
                  <a:pt x="1923116" y="0"/>
                </a:lnTo>
                <a:lnTo>
                  <a:pt x="2533650" y="1024128"/>
                </a:lnTo>
                <a:lnTo>
                  <a:pt x="0" y="1028700"/>
                </a:lnTo>
                <a:close/>
              </a:path>
            </a:pathLst>
          </a:custGeom>
          <a:solidFill>
            <a:srgbClr val="2683C6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29076" y="1547481"/>
            <a:ext cx="2105970" cy="1041020"/>
          </a:xfrm>
          <a:custGeom>
            <a:avLst/>
            <a:gdLst/>
            <a:ahLst/>
            <a:cxnLst>
              <a:cxn ang="0">
                <a:pos x="829" y="333"/>
              </a:cxn>
              <a:cxn ang="0">
                <a:pos x="829" y="333"/>
              </a:cxn>
              <a:cxn ang="0">
                <a:pos x="811" y="302"/>
              </a:cxn>
              <a:cxn ang="0">
                <a:pos x="791" y="274"/>
              </a:cxn>
              <a:cxn ang="0">
                <a:pos x="768" y="247"/>
              </a:cxn>
              <a:cxn ang="0">
                <a:pos x="746" y="219"/>
              </a:cxn>
              <a:cxn ang="0">
                <a:pos x="722" y="193"/>
              </a:cxn>
              <a:cxn ang="0">
                <a:pos x="695" y="170"/>
              </a:cxn>
              <a:cxn ang="0">
                <a:pos x="669" y="145"/>
              </a:cxn>
              <a:cxn ang="0">
                <a:pos x="641" y="123"/>
              </a:cxn>
              <a:cxn ang="0">
                <a:pos x="612" y="103"/>
              </a:cxn>
              <a:cxn ang="0">
                <a:pos x="583" y="83"/>
              </a:cxn>
              <a:cxn ang="0">
                <a:pos x="552" y="66"/>
              </a:cxn>
              <a:cxn ang="0">
                <a:pos x="520" y="49"/>
              </a:cxn>
              <a:cxn ang="0">
                <a:pos x="487" y="35"/>
              </a:cxn>
              <a:cxn ang="0">
                <a:pos x="453" y="22"/>
              </a:cxn>
              <a:cxn ang="0">
                <a:pos x="419" y="11"/>
              </a:cxn>
              <a:cxn ang="0">
                <a:pos x="384" y="0"/>
              </a:cxn>
              <a:cxn ang="0">
                <a:pos x="20" y="0"/>
              </a:cxn>
              <a:cxn ang="0">
                <a:pos x="20" y="0"/>
              </a:cxn>
              <a:cxn ang="0">
                <a:pos x="0" y="6"/>
              </a:cxn>
              <a:cxn ang="0">
                <a:pos x="0" y="6"/>
              </a:cxn>
              <a:cxn ang="0">
                <a:pos x="40" y="19"/>
              </a:cxn>
              <a:cxn ang="0">
                <a:pos x="80" y="32"/>
              </a:cxn>
              <a:cxn ang="0">
                <a:pos x="119" y="49"/>
              </a:cxn>
              <a:cxn ang="0">
                <a:pos x="156" y="68"/>
              </a:cxn>
              <a:cxn ang="0">
                <a:pos x="193" y="89"/>
              </a:cxn>
              <a:cxn ang="0">
                <a:pos x="227" y="113"/>
              </a:cxn>
              <a:cxn ang="0">
                <a:pos x="261" y="137"/>
              </a:cxn>
              <a:cxn ang="0">
                <a:pos x="292" y="163"/>
              </a:cxn>
              <a:cxn ang="0">
                <a:pos x="322" y="193"/>
              </a:cxn>
              <a:cxn ang="0">
                <a:pos x="350" y="222"/>
              </a:cxn>
              <a:cxn ang="0">
                <a:pos x="378" y="254"/>
              </a:cxn>
              <a:cxn ang="0">
                <a:pos x="403" y="287"/>
              </a:cxn>
              <a:cxn ang="0">
                <a:pos x="426" y="322"/>
              </a:cxn>
              <a:cxn ang="0">
                <a:pos x="446" y="358"/>
              </a:cxn>
              <a:cxn ang="0">
                <a:pos x="464" y="396"/>
              </a:cxn>
              <a:cxn ang="0">
                <a:pos x="481" y="435"/>
              </a:cxn>
              <a:cxn ang="0">
                <a:pos x="538" y="435"/>
              </a:cxn>
              <a:cxn ang="0">
                <a:pos x="880" y="435"/>
              </a:cxn>
              <a:cxn ang="0">
                <a:pos x="880" y="435"/>
              </a:cxn>
              <a:cxn ang="0">
                <a:pos x="870" y="408"/>
              </a:cxn>
              <a:cxn ang="0">
                <a:pos x="857" y="382"/>
              </a:cxn>
              <a:cxn ang="0">
                <a:pos x="843" y="358"/>
              </a:cxn>
              <a:cxn ang="0">
                <a:pos x="829" y="333"/>
              </a:cxn>
              <a:cxn ang="0">
                <a:pos x="829" y="333"/>
              </a:cxn>
            </a:cxnLst>
            <a:rect l="0" t="0" r="r" b="b"/>
            <a:pathLst>
              <a:path w="880" h="435">
                <a:moveTo>
                  <a:pt x="829" y="333"/>
                </a:moveTo>
                <a:lnTo>
                  <a:pt x="829" y="333"/>
                </a:lnTo>
                <a:lnTo>
                  <a:pt x="811" y="302"/>
                </a:lnTo>
                <a:lnTo>
                  <a:pt x="791" y="274"/>
                </a:lnTo>
                <a:lnTo>
                  <a:pt x="768" y="247"/>
                </a:lnTo>
                <a:lnTo>
                  <a:pt x="746" y="219"/>
                </a:lnTo>
                <a:lnTo>
                  <a:pt x="722" y="193"/>
                </a:lnTo>
                <a:lnTo>
                  <a:pt x="695" y="170"/>
                </a:lnTo>
                <a:lnTo>
                  <a:pt x="669" y="145"/>
                </a:lnTo>
                <a:lnTo>
                  <a:pt x="641" y="123"/>
                </a:lnTo>
                <a:lnTo>
                  <a:pt x="612" y="103"/>
                </a:lnTo>
                <a:lnTo>
                  <a:pt x="583" y="83"/>
                </a:lnTo>
                <a:lnTo>
                  <a:pt x="552" y="66"/>
                </a:lnTo>
                <a:lnTo>
                  <a:pt x="520" y="49"/>
                </a:lnTo>
                <a:lnTo>
                  <a:pt x="487" y="35"/>
                </a:lnTo>
                <a:lnTo>
                  <a:pt x="453" y="22"/>
                </a:lnTo>
                <a:lnTo>
                  <a:pt x="419" y="11"/>
                </a:lnTo>
                <a:lnTo>
                  <a:pt x="384" y="0"/>
                </a:lnTo>
                <a:lnTo>
                  <a:pt x="20" y="0"/>
                </a:lnTo>
                <a:lnTo>
                  <a:pt x="20" y="0"/>
                </a:lnTo>
                <a:lnTo>
                  <a:pt x="0" y="6"/>
                </a:lnTo>
                <a:lnTo>
                  <a:pt x="0" y="6"/>
                </a:lnTo>
                <a:lnTo>
                  <a:pt x="40" y="19"/>
                </a:lnTo>
                <a:lnTo>
                  <a:pt x="80" y="32"/>
                </a:lnTo>
                <a:lnTo>
                  <a:pt x="119" y="49"/>
                </a:lnTo>
                <a:lnTo>
                  <a:pt x="156" y="68"/>
                </a:lnTo>
                <a:lnTo>
                  <a:pt x="193" y="89"/>
                </a:lnTo>
                <a:lnTo>
                  <a:pt x="227" y="113"/>
                </a:lnTo>
                <a:lnTo>
                  <a:pt x="261" y="137"/>
                </a:lnTo>
                <a:lnTo>
                  <a:pt x="292" y="163"/>
                </a:lnTo>
                <a:lnTo>
                  <a:pt x="322" y="193"/>
                </a:lnTo>
                <a:lnTo>
                  <a:pt x="350" y="222"/>
                </a:lnTo>
                <a:lnTo>
                  <a:pt x="378" y="254"/>
                </a:lnTo>
                <a:lnTo>
                  <a:pt x="403" y="287"/>
                </a:lnTo>
                <a:lnTo>
                  <a:pt x="426" y="322"/>
                </a:lnTo>
                <a:lnTo>
                  <a:pt x="446" y="358"/>
                </a:lnTo>
                <a:lnTo>
                  <a:pt x="464" y="396"/>
                </a:lnTo>
                <a:lnTo>
                  <a:pt x="481" y="435"/>
                </a:lnTo>
                <a:lnTo>
                  <a:pt x="538" y="435"/>
                </a:lnTo>
                <a:lnTo>
                  <a:pt x="880" y="435"/>
                </a:lnTo>
                <a:lnTo>
                  <a:pt x="880" y="435"/>
                </a:lnTo>
                <a:lnTo>
                  <a:pt x="870" y="408"/>
                </a:lnTo>
                <a:lnTo>
                  <a:pt x="857" y="382"/>
                </a:lnTo>
                <a:lnTo>
                  <a:pt x="843" y="358"/>
                </a:lnTo>
                <a:lnTo>
                  <a:pt x="829" y="333"/>
                </a:lnTo>
                <a:lnTo>
                  <a:pt x="829" y="333"/>
                </a:lnTo>
                <a:close/>
              </a:path>
            </a:pathLst>
          </a:custGeom>
          <a:solidFill>
            <a:srgbClr val="1CADE4"/>
          </a:solidFill>
          <a:ln>
            <a:headEnd/>
            <a:tailEnd/>
          </a:ln>
          <a:effectLst>
            <a:outerShdw blurRad="50800" dist="38100" dir="10800000" sx="105000" sy="105000" algn="r" rotWithShape="0">
              <a:prstClr val="black">
                <a:alpha val="43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620864" y="2693799"/>
            <a:ext cx="1041020" cy="1041020"/>
          </a:xfrm>
          <a:custGeom>
            <a:avLst/>
            <a:gdLst/>
            <a:ahLst/>
            <a:cxnLst>
              <a:cxn ang="0">
                <a:pos x="401" y="0"/>
              </a:cxn>
              <a:cxn ang="0">
                <a:pos x="40" y="0"/>
              </a:cxn>
              <a:cxn ang="0">
                <a:pos x="0" y="0"/>
              </a:cxn>
              <a:cxn ang="0">
                <a:pos x="0" y="0"/>
              </a:cxn>
              <a:cxn ang="0">
                <a:pos x="8" y="27"/>
              </a:cxn>
              <a:cxn ang="0">
                <a:pos x="15" y="54"/>
              </a:cxn>
              <a:cxn ang="0">
                <a:pos x="20" y="80"/>
              </a:cxn>
              <a:cxn ang="0">
                <a:pos x="26" y="108"/>
              </a:cxn>
              <a:cxn ang="0">
                <a:pos x="29" y="136"/>
              </a:cxn>
              <a:cxn ang="0">
                <a:pos x="32" y="164"/>
              </a:cxn>
              <a:cxn ang="0">
                <a:pos x="34" y="193"/>
              </a:cxn>
              <a:cxn ang="0">
                <a:pos x="34" y="221"/>
              </a:cxn>
              <a:cxn ang="0">
                <a:pos x="34" y="221"/>
              </a:cxn>
              <a:cxn ang="0">
                <a:pos x="34" y="248"/>
              </a:cxn>
              <a:cxn ang="0">
                <a:pos x="32" y="276"/>
              </a:cxn>
              <a:cxn ang="0">
                <a:pos x="29" y="304"/>
              </a:cxn>
              <a:cxn ang="0">
                <a:pos x="26" y="330"/>
              </a:cxn>
              <a:cxn ang="0">
                <a:pos x="22" y="356"/>
              </a:cxn>
              <a:cxn ang="0">
                <a:pos x="15" y="383"/>
              </a:cxn>
              <a:cxn ang="0">
                <a:pos x="9" y="409"/>
              </a:cxn>
              <a:cxn ang="0">
                <a:pos x="3" y="435"/>
              </a:cxn>
              <a:cxn ang="0">
                <a:pos x="39" y="435"/>
              </a:cxn>
              <a:cxn ang="0">
                <a:pos x="404" y="435"/>
              </a:cxn>
              <a:cxn ang="0">
                <a:pos x="404" y="435"/>
              </a:cxn>
              <a:cxn ang="0">
                <a:pos x="412" y="409"/>
              </a:cxn>
              <a:cxn ang="0">
                <a:pos x="418" y="383"/>
              </a:cxn>
              <a:cxn ang="0">
                <a:pos x="422" y="356"/>
              </a:cxn>
              <a:cxn ang="0">
                <a:pos x="427" y="330"/>
              </a:cxn>
              <a:cxn ang="0">
                <a:pos x="430" y="304"/>
              </a:cxn>
              <a:cxn ang="0">
                <a:pos x="433" y="276"/>
              </a:cxn>
              <a:cxn ang="0">
                <a:pos x="435" y="248"/>
              </a:cxn>
              <a:cxn ang="0">
                <a:pos x="435" y="221"/>
              </a:cxn>
              <a:cxn ang="0">
                <a:pos x="435" y="221"/>
              </a:cxn>
              <a:cxn ang="0">
                <a:pos x="435" y="193"/>
              </a:cxn>
              <a:cxn ang="0">
                <a:pos x="433" y="164"/>
              </a:cxn>
              <a:cxn ang="0">
                <a:pos x="430" y="136"/>
              </a:cxn>
              <a:cxn ang="0">
                <a:pos x="427" y="108"/>
              </a:cxn>
              <a:cxn ang="0">
                <a:pos x="422" y="80"/>
              </a:cxn>
              <a:cxn ang="0">
                <a:pos x="416" y="54"/>
              </a:cxn>
              <a:cxn ang="0">
                <a:pos x="409" y="27"/>
              </a:cxn>
              <a:cxn ang="0">
                <a:pos x="401" y="0"/>
              </a:cxn>
              <a:cxn ang="0">
                <a:pos x="401" y="0"/>
              </a:cxn>
            </a:cxnLst>
            <a:rect l="0" t="0" r="r" b="b"/>
            <a:pathLst>
              <a:path w="435" h="435">
                <a:moveTo>
                  <a:pt x="401" y="0"/>
                </a:moveTo>
                <a:lnTo>
                  <a:pt x="40" y="0"/>
                </a:lnTo>
                <a:lnTo>
                  <a:pt x="0" y="0"/>
                </a:lnTo>
                <a:lnTo>
                  <a:pt x="0" y="0"/>
                </a:lnTo>
                <a:lnTo>
                  <a:pt x="8" y="27"/>
                </a:lnTo>
                <a:lnTo>
                  <a:pt x="15" y="54"/>
                </a:lnTo>
                <a:lnTo>
                  <a:pt x="20" y="80"/>
                </a:lnTo>
                <a:lnTo>
                  <a:pt x="26" y="108"/>
                </a:lnTo>
                <a:lnTo>
                  <a:pt x="29" y="136"/>
                </a:lnTo>
                <a:lnTo>
                  <a:pt x="32" y="164"/>
                </a:lnTo>
                <a:lnTo>
                  <a:pt x="34" y="193"/>
                </a:lnTo>
                <a:lnTo>
                  <a:pt x="34" y="221"/>
                </a:lnTo>
                <a:lnTo>
                  <a:pt x="34" y="221"/>
                </a:lnTo>
                <a:lnTo>
                  <a:pt x="34" y="248"/>
                </a:lnTo>
                <a:lnTo>
                  <a:pt x="32" y="276"/>
                </a:lnTo>
                <a:lnTo>
                  <a:pt x="29" y="304"/>
                </a:lnTo>
                <a:lnTo>
                  <a:pt x="26" y="330"/>
                </a:lnTo>
                <a:lnTo>
                  <a:pt x="22" y="356"/>
                </a:lnTo>
                <a:lnTo>
                  <a:pt x="15" y="383"/>
                </a:lnTo>
                <a:lnTo>
                  <a:pt x="9" y="409"/>
                </a:lnTo>
                <a:lnTo>
                  <a:pt x="3" y="435"/>
                </a:lnTo>
                <a:lnTo>
                  <a:pt x="39" y="435"/>
                </a:lnTo>
                <a:lnTo>
                  <a:pt x="404" y="435"/>
                </a:lnTo>
                <a:lnTo>
                  <a:pt x="404" y="435"/>
                </a:lnTo>
                <a:lnTo>
                  <a:pt x="412" y="409"/>
                </a:lnTo>
                <a:lnTo>
                  <a:pt x="418" y="383"/>
                </a:lnTo>
                <a:lnTo>
                  <a:pt x="422" y="356"/>
                </a:lnTo>
                <a:lnTo>
                  <a:pt x="427" y="330"/>
                </a:lnTo>
                <a:lnTo>
                  <a:pt x="430" y="304"/>
                </a:lnTo>
                <a:lnTo>
                  <a:pt x="433" y="276"/>
                </a:lnTo>
                <a:lnTo>
                  <a:pt x="435" y="248"/>
                </a:lnTo>
                <a:lnTo>
                  <a:pt x="435" y="221"/>
                </a:lnTo>
                <a:lnTo>
                  <a:pt x="435" y="221"/>
                </a:lnTo>
                <a:lnTo>
                  <a:pt x="435" y="193"/>
                </a:lnTo>
                <a:lnTo>
                  <a:pt x="433" y="164"/>
                </a:lnTo>
                <a:lnTo>
                  <a:pt x="430" y="136"/>
                </a:lnTo>
                <a:lnTo>
                  <a:pt x="427" y="108"/>
                </a:lnTo>
                <a:lnTo>
                  <a:pt x="422" y="80"/>
                </a:lnTo>
                <a:lnTo>
                  <a:pt x="416" y="54"/>
                </a:lnTo>
                <a:lnTo>
                  <a:pt x="409" y="27"/>
                </a:lnTo>
                <a:lnTo>
                  <a:pt x="401" y="0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/>
          </a:solidFill>
          <a:ln>
            <a:headEnd/>
            <a:tailEnd/>
          </a:ln>
          <a:effectLst>
            <a:outerShdw blurRad="50800" dist="38100" dir="10800000" sx="105000" sy="105000" algn="r" rotWithShape="0">
              <a:prstClr val="black">
                <a:alpha val="43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6395572" y="3859261"/>
            <a:ext cx="2146655" cy="1041020"/>
          </a:xfrm>
          <a:custGeom>
            <a:avLst/>
            <a:gdLst/>
            <a:ahLst/>
            <a:cxnLst>
              <a:cxn ang="0">
                <a:pos x="551" y="0"/>
              </a:cxn>
              <a:cxn ang="0">
                <a:pos x="495" y="0"/>
              </a:cxn>
              <a:cxn ang="0">
                <a:pos x="495" y="0"/>
              </a:cxn>
              <a:cxn ang="0">
                <a:pos x="478" y="40"/>
              </a:cxn>
              <a:cxn ang="0">
                <a:pos x="460" y="79"/>
              </a:cxn>
              <a:cxn ang="0">
                <a:pos x="438" y="114"/>
              </a:cxn>
              <a:cxn ang="0">
                <a:pos x="413" y="150"/>
              </a:cxn>
              <a:cxn ang="0">
                <a:pos x="389" y="184"/>
              </a:cxn>
              <a:cxn ang="0">
                <a:pos x="361" y="216"/>
              </a:cxn>
              <a:cxn ang="0">
                <a:pos x="332" y="247"/>
              </a:cxn>
              <a:cxn ang="0">
                <a:pos x="301" y="276"/>
              </a:cxn>
              <a:cxn ang="0">
                <a:pos x="269" y="302"/>
              </a:cxn>
              <a:cxn ang="0">
                <a:pos x="235" y="327"/>
              </a:cxn>
              <a:cxn ang="0">
                <a:pos x="199" y="350"/>
              </a:cxn>
              <a:cxn ang="0">
                <a:pos x="162" y="372"/>
              </a:cxn>
              <a:cxn ang="0">
                <a:pos x="124" y="390"/>
              </a:cxn>
              <a:cxn ang="0">
                <a:pos x="84" y="407"/>
              </a:cxn>
              <a:cxn ang="0">
                <a:pos x="42" y="421"/>
              </a:cxn>
              <a:cxn ang="0">
                <a:pos x="0" y="432"/>
              </a:cxn>
              <a:cxn ang="0">
                <a:pos x="0" y="432"/>
              </a:cxn>
              <a:cxn ang="0">
                <a:pos x="8" y="435"/>
              </a:cxn>
              <a:cxn ang="0">
                <a:pos x="426" y="435"/>
              </a:cxn>
              <a:cxn ang="0">
                <a:pos x="426" y="435"/>
              </a:cxn>
              <a:cxn ang="0">
                <a:pos x="463" y="423"/>
              </a:cxn>
              <a:cxn ang="0">
                <a:pos x="500" y="409"/>
              </a:cxn>
              <a:cxn ang="0">
                <a:pos x="535" y="392"/>
              </a:cxn>
              <a:cxn ang="0">
                <a:pos x="569" y="375"/>
              </a:cxn>
              <a:cxn ang="0">
                <a:pos x="603" y="355"/>
              </a:cxn>
              <a:cxn ang="0">
                <a:pos x="635" y="333"/>
              </a:cxn>
              <a:cxn ang="0">
                <a:pos x="666" y="310"/>
              </a:cxn>
              <a:cxn ang="0">
                <a:pos x="696" y="285"/>
              </a:cxn>
              <a:cxn ang="0">
                <a:pos x="723" y="261"/>
              </a:cxn>
              <a:cxn ang="0">
                <a:pos x="751" y="233"/>
              </a:cxn>
              <a:cxn ang="0">
                <a:pos x="776" y="204"/>
              </a:cxn>
              <a:cxn ang="0">
                <a:pos x="800" y="175"/>
              </a:cxn>
              <a:cxn ang="0">
                <a:pos x="823" y="142"/>
              </a:cxn>
              <a:cxn ang="0">
                <a:pos x="843" y="110"/>
              </a:cxn>
              <a:cxn ang="0">
                <a:pos x="862" y="76"/>
              </a:cxn>
              <a:cxn ang="0">
                <a:pos x="880" y="42"/>
              </a:cxn>
              <a:cxn ang="0">
                <a:pos x="880" y="42"/>
              </a:cxn>
              <a:cxn ang="0">
                <a:pos x="897" y="0"/>
              </a:cxn>
              <a:cxn ang="0">
                <a:pos x="551" y="0"/>
              </a:cxn>
            </a:cxnLst>
            <a:rect l="0" t="0" r="r" b="b"/>
            <a:pathLst>
              <a:path w="897" h="435">
                <a:moveTo>
                  <a:pt x="551" y="0"/>
                </a:moveTo>
                <a:lnTo>
                  <a:pt x="495" y="0"/>
                </a:lnTo>
                <a:lnTo>
                  <a:pt x="495" y="0"/>
                </a:lnTo>
                <a:lnTo>
                  <a:pt x="478" y="40"/>
                </a:lnTo>
                <a:lnTo>
                  <a:pt x="460" y="79"/>
                </a:lnTo>
                <a:lnTo>
                  <a:pt x="438" y="114"/>
                </a:lnTo>
                <a:lnTo>
                  <a:pt x="413" y="150"/>
                </a:lnTo>
                <a:lnTo>
                  <a:pt x="389" y="184"/>
                </a:lnTo>
                <a:lnTo>
                  <a:pt x="361" y="216"/>
                </a:lnTo>
                <a:lnTo>
                  <a:pt x="332" y="247"/>
                </a:lnTo>
                <a:lnTo>
                  <a:pt x="301" y="276"/>
                </a:lnTo>
                <a:lnTo>
                  <a:pt x="269" y="302"/>
                </a:lnTo>
                <a:lnTo>
                  <a:pt x="235" y="327"/>
                </a:lnTo>
                <a:lnTo>
                  <a:pt x="199" y="350"/>
                </a:lnTo>
                <a:lnTo>
                  <a:pt x="162" y="372"/>
                </a:lnTo>
                <a:lnTo>
                  <a:pt x="124" y="390"/>
                </a:lnTo>
                <a:lnTo>
                  <a:pt x="84" y="407"/>
                </a:lnTo>
                <a:lnTo>
                  <a:pt x="42" y="421"/>
                </a:lnTo>
                <a:lnTo>
                  <a:pt x="0" y="432"/>
                </a:lnTo>
                <a:lnTo>
                  <a:pt x="0" y="432"/>
                </a:lnTo>
                <a:lnTo>
                  <a:pt x="8" y="435"/>
                </a:lnTo>
                <a:lnTo>
                  <a:pt x="426" y="435"/>
                </a:lnTo>
                <a:lnTo>
                  <a:pt x="426" y="435"/>
                </a:lnTo>
                <a:lnTo>
                  <a:pt x="463" y="423"/>
                </a:lnTo>
                <a:lnTo>
                  <a:pt x="500" y="409"/>
                </a:lnTo>
                <a:lnTo>
                  <a:pt x="535" y="392"/>
                </a:lnTo>
                <a:lnTo>
                  <a:pt x="569" y="375"/>
                </a:lnTo>
                <a:lnTo>
                  <a:pt x="603" y="355"/>
                </a:lnTo>
                <a:lnTo>
                  <a:pt x="635" y="333"/>
                </a:lnTo>
                <a:lnTo>
                  <a:pt x="666" y="310"/>
                </a:lnTo>
                <a:lnTo>
                  <a:pt x="696" y="285"/>
                </a:lnTo>
                <a:lnTo>
                  <a:pt x="723" y="261"/>
                </a:lnTo>
                <a:lnTo>
                  <a:pt x="751" y="233"/>
                </a:lnTo>
                <a:lnTo>
                  <a:pt x="776" y="204"/>
                </a:lnTo>
                <a:lnTo>
                  <a:pt x="800" y="175"/>
                </a:lnTo>
                <a:lnTo>
                  <a:pt x="823" y="142"/>
                </a:lnTo>
                <a:lnTo>
                  <a:pt x="843" y="110"/>
                </a:lnTo>
                <a:lnTo>
                  <a:pt x="862" y="76"/>
                </a:lnTo>
                <a:lnTo>
                  <a:pt x="880" y="42"/>
                </a:lnTo>
                <a:lnTo>
                  <a:pt x="880" y="42"/>
                </a:lnTo>
                <a:lnTo>
                  <a:pt x="897" y="0"/>
                </a:lnTo>
                <a:lnTo>
                  <a:pt x="55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  <a:effectLst>
            <a:outerShdw blurRad="50800" dist="38100" dir="10800000" sx="105000" sy="105000" algn="r" rotWithShape="0">
              <a:prstClr val="black">
                <a:alpha val="43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8561370" y="2468843"/>
            <a:ext cx="875516" cy="1553153"/>
          </a:xfrm>
          <a:custGeom>
            <a:avLst/>
            <a:gdLst/>
            <a:ahLst/>
            <a:cxnLst>
              <a:cxn ang="0">
                <a:pos x="566" y="322"/>
              </a:cxn>
              <a:cxn ang="0">
                <a:pos x="8" y="0"/>
              </a:cxn>
              <a:cxn ang="0">
                <a:pos x="8" y="0"/>
              </a:cxn>
              <a:cxn ang="0">
                <a:pos x="23" y="36"/>
              </a:cxn>
              <a:cxn ang="0">
                <a:pos x="37" y="73"/>
              </a:cxn>
              <a:cxn ang="0">
                <a:pos x="48" y="111"/>
              </a:cxn>
              <a:cxn ang="0">
                <a:pos x="59" y="150"/>
              </a:cxn>
              <a:cxn ang="0">
                <a:pos x="66" y="190"/>
              </a:cxn>
              <a:cxn ang="0">
                <a:pos x="71" y="230"/>
              </a:cxn>
              <a:cxn ang="0">
                <a:pos x="76" y="270"/>
              </a:cxn>
              <a:cxn ang="0">
                <a:pos x="76" y="312"/>
              </a:cxn>
              <a:cxn ang="0">
                <a:pos x="76" y="312"/>
              </a:cxn>
              <a:cxn ang="0">
                <a:pos x="76" y="342"/>
              </a:cxn>
              <a:cxn ang="0">
                <a:pos x="74" y="375"/>
              </a:cxn>
              <a:cxn ang="0">
                <a:pos x="71" y="404"/>
              </a:cxn>
              <a:cxn ang="0">
                <a:pos x="66" y="435"/>
              </a:cxn>
              <a:cxn ang="0">
                <a:pos x="60" y="464"/>
              </a:cxn>
              <a:cxn ang="0">
                <a:pos x="54" y="494"/>
              </a:cxn>
              <a:cxn ang="0">
                <a:pos x="46" y="523"/>
              </a:cxn>
              <a:cxn ang="0">
                <a:pos x="37" y="552"/>
              </a:cxn>
              <a:cxn ang="0">
                <a:pos x="37" y="552"/>
              </a:cxn>
              <a:cxn ang="0">
                <a:pos x="36" y="555"/>
              </a:cxn>
              <a:cxn ang="0">
                <a:pos x="36" y="555"/>
              </a:cxn>
              <a:cxn ang="0">
                <a:pos x="36" y="555"/>
              </a:cxn>
              <a:cxn ang="0">
                <a:pos x="25" y="581"/>
              </a:cxn>
              <a:cxn ang="0">
                <a:pos x="14" y="609"/>
              </a:cxn>
              <a:cxn ang="0">
                <a:pos x="17" y="609"/>
              </a:cxn>
              <a:cxn ang="0">
                <a:pos x="17" y="609"/>
              </a:cxn>
              <a:cxn ang="0">
                <a:pos x="0" y="649"/>
              </a:cxn>
              <a:cxn ang="0">
                <a:pos x="566" y="322"/>
              </a:cxn>
            </a:cxnLst>
            <a:rect l="0" t="0" r="r" b="b"/>
            <a:pathLst>
              <a:path w="566" h="649">
                <a:moveTo>
                  <a:pt x="566" y="322"/>
                </a:moveTo>
                <a:lnTo>
                  <a:pt x="8" y="0"/>
                </a:lnTo>
                <a:lnTo>
                  <a:pt x="8" y="0"/>
                </a:lnTo>
                <a:lnTo>
                  <a:pt x="23" y="36"/>
                </a:lnTo>
                <a:lnTo>
                  <a:pt x="37" y="73"/>
                </a:lnTo>
                <a:lnTo>
                  <a:pt x="48" y="111"/>
                </a:lnTo>
                <a:lnTo>
                  <a:pt x="59" y="150"/>
                </a:lnTo>
                <a:lnTo>
                  <a:pt x="66" y="190"/>
                </a:lnTo>
                <a:lnTo>
                  <a:pt x="71" y="230"/>
                </a:lnTo>
                <a:lnTo>
                  <a:pt x="76" y="270"/>
                </a:lnTo>
                <a:lnTo>
                  <a:pt x="76" y="312"/>
                </a:lnTo>
                <a:lnTo>
                  <a:pt x="76" y="312"/>
                </a:lnTo>
                <a:lnTo>
                  <a:pt x="76" y="342"/>
                </a:lnTo>
                <a:lnTo>
                  <a:pt x="74" y="375"/>
                </a:lnTo>
                <a:lnTo>
                  <a:pt x="71" y="404"/>
                </a:lnTo>
                <a:lnTo>
                  <a:pt x="66" y="435"/>
                </a:lnTo>
                <a:lnTo>
                  <a:pt x="60" y="464"/>
                </a:lnTo>
                <a:lnTo>
                  <a:pt x="54" y="494"/>
                </a:lnTo>
                <a:lnTo>
                  <a:pt x="46" y="523"/>
                </a:lnTo>
                <a:lnTo>
                  <a:pt x="37" y="552"/>
                </a:lnTo>
                <a:lnTo>
                  <a:pt x="37" y="552"/>
                </a:lnTo>
                <a:lnTo>
                  <a:pt x="36" y="555"/>
                </a:lnTo>
                <a:lnTo>
                  <a:pt x="36" y="555"/>
                </a:lnTo>
                <a:lnTo>
                  <a:pt x="36" y="555"/>
                </a:lnTo>
                <a:lnTo>
                  <a:pt x="25" y="581"/>
                </a:lnTo>
                <a:lnTo>
                  <a:pt x="14" y="609"/>
                </a:lnTo>
                <a:lnTo>
                  <a:pt x="17" y="609"/>
                </a:lnTo>
                <a:lnTo>
                  <a:pt x="17" y="609"/>
                </a:lnTo>
                <a:lnTo>
                  <a:pt x="0" y="649"/>
                </a:lnTo>
                <a:lnTo>
                  <a:pt x="566" y="32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522664" y="1568373"/>
            <a:ext cx="2293548" cy="333190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570682" y="2426545"/>
            <a:ext cx="2181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Renewed &amp; more efficient technical cooperation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66772" y="176601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Digital principles for technical cooperation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66771" y="3016754"/>
            <a:ext cx="297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Renewed competencies map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6772" y="3830473"/>
            <a:ext cx="2786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Ongoing </a:t>
            </a:r>
            <a:r>
              <a:rPr lang="en-US" sz="1600" dirty="0" smtClean="0">
                <a:solidFill>
                  <a:srgbClr val="000000"/>
                </a:solidFill>
              </a:rPr>
              <a:t>Knowledge Management, Digital </a:t>
            </a:r>
            <a:r>
              <a:rPr lang="en-US" sz="1600" dirty="0">
                <a:solidFill>
                  <a:srgbClr val="000000"/>
                </a:solidFill>
              </a:rPr>
              <a:t>Literacy and Digital Diplomacy Programs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38572" y="185228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Black" pitchFamily="34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19572" y="291908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Black" pitchFamily="34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38572" y="406208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Black" pitchFamily="34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60379" y="5265101"/>
            <a:ext cx="7282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Country focused &amp; People centered</a:t>
            </a:r>
          </a:p>
        </p:txBody>
      </p:sp>
    </p:spTree>
    <p:extLst>
      <p:ext uri="{BB962C8B-B14F-4D97-AF65-F5344CB8AC3E}">
        <p14:creationId xmlns:p14="http://schemas.microsoft.com/office/powerpoint/2010/main" val="289236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2824" y="2383627"/>
            <a:ext cx="4072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to envision the future at all levels ?</a:t>
            </a:r>
          </a:p>
        </p:txBody>
      </p:sp>
      <p:cxnSp>
        <p:nvCxnSpPr>
          <p:cNvPr id="19" name="Elbow Connector 18"/>
          <p:cNvCxnSpPr>
            <a:stCxn id="9" idx="0"/>
          </p:cNvCxnSpPr>
          <p:nvPr/>
        </p:nvCxnSpPr>
        <p:spPr>
          <a:xfrm rot="5400000" flipH="1" flipV="1">
            <a:off x="2638276" y="1243931"/>
            <a:ext cx="454623" cy="18247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16200000" flipH="1">
            <a:off x="2405918" y="3869902"/>
            <a:ext cx="882133" cy="17875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848565" y="1332496"/>
            <a:ext cx="6935493" cy="507831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How would </a:t>
            </a:r>
            <a:r>
              <a:rPr lang="en-US" dirty="0" smtClean="0"/>
              <a:t>collaboration look </a:t>
            </a:r>
            <a:r>
              <a:rPr lang="en-US" dirty="0"/>
              <a:t>like in a digital world with no constraints (Technical, administrative or legal)?</a:t>
            </a:r>
          </a:p>
          <a:p>
            <a:endParaRPr lang="en-US" dirty="0"/>
          </a:p>
          <a:p>
            <a:r>
              <a:rPr lang="en-US" dirty="0"/>
              <a:t>What would data management process look like in a region 100% operating with open datasets available on-line?</a:t>
            </a:r>
          </a:p>
          <a:p>
            <a:endParaRPr lang="en-US" dirty="0"/>
          </a:p>
          <a:p>
            <a:r>
              <a:rPr lang="en-US" dirty="0"/>
              <a:t>Should any of the current tasks (Administrative or technical) be performed by someone else?  Would there be better value added?</a:t>
            </a:r>
          </a:p>
          <a:p>
            <a:endParaRPr lang="en-US" dirty="0"/>
          </a:p>
          <a:p>
            <a:r>
              <a:rPr lang="en-US" dirty="0"/>
              <a:t>What ideas does your entity have to create a different future for PAHO in the Age of Digital Interdependence?</a:t>
            </a:r>
          </a:p>
          <a:p>
            <a:endParaRPr lang="en-US" dirty="0"/>
          </a:p>
          <a:p>
            <a:r>
              <a:rPr lang="en-US" dirty="0"/>
              <a:t>What would you like to see different after positioning your entity in the Age of Digital Interdependence?</a:t>
            </a:r>
          </a:p>
          <a:p>
            <a:endParaRPr lang="en-US" dirty="0"/>
          </a:p>
          <a:p>
            <a:r>
              <a:rPr lang="en-US" dirty="0"/>
              <a:t>Identify obstacles or challenges in the transition from the current state to the future state of </a:t>
            </a:r>
            <a:r>
              <a:rPr lang="en-US" dirty="0" smtClean="0"/>
              <a:t>Health Sector transformed </a:t>
            </a:r>
            <a:r>
              <a:rPr lang="en-US" dirty="0"/>
              <a:t>to the Digital Age (Technical, administrative or legal)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10959" y="196259"/>
            <a:ext cx="727309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Guiding questions for Managers and teams by thinking 'outside' own experiences and expertise</a:t>
            </a:r>
          </a:p>
        </p:txBody>
      </p:sp>
      <p:cxnSp>
        <p:nvCxnSpPr>
          <p:cNvPr id="5" name="Elbow Connector 4"/>
          <p:cNvCxnSpPr>
            <a:stCxn id="3" idx="1"/>
            <a:endCxn id="2" idx="1"/>
          </p:cNvCxnSpPr>
          <p:nvPr/>
        </p:nvCxnSpPr>
        <p:spPr>
          <a:xfrm rot="10800000" flipH="1" flipV="1">
            <a:off x="4510959" y="519425"/>
            <a:ext cx="337606" cy="3352228"/>
          </a:xfrm>
          <a:prstGeom prst="bentConnector3">
            <a:avLst>
              <a:gd name="adj1" fmla="val -677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0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21D6D0-BAC6-4F79-9CB3-78797C71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12</a:t>
            </a:fld>
            <a:endParaRPr lang="pt-BR"/>
          </a:p>
        </p:txBody>
      </p:sp>
      <p:sp>
        <p:nvSpPr>
          <p:cNvPr id="2" name="Rectangle 1"/>
          <p:cNvSpPr/>
          <p:nvPr/>
        </p:nvSpPr>
        <p:spPr>
          <a:xfrm>
            <a:off x="203821" y="2844416"/>
            <a:ext cx="3637414" cy="76944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en-US" sz="4400" dirty="0">
                <a:solidFill>
                  <a:srgbClr val="7AE0E5"/>
                </a:solidFill>
              </a:rPr>
              <a:t>What’s next?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92871"/>
              </p:ext>
            </p:extLst>
          </p:nvPr>
        </p:nvGraphicFramePr>
        <p:xfrm>
          <a:off x="4258097" y="323140"/>
          <a:ext cx="7768559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 reposition a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renewed vision for Knowledge Management </a:t>
                      </a:r>
                      <a:r>
                        <a:rPr lang="en-US" sz="2400" dirty="0" smtClean="0"/>
                        <a:t>at all levels of Public Health</a:t>
                      </a:r>
                      <a:r>
                        <a:rPr lang="en-US" sz="2400" baseline="0" dirty="0" smtClean="0"/>
                        <a:t> interventions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64554" y="2681264"/>
            <a:ext cx="2806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New ways of looking at lessons learned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874035" y="4876452"/>
            <a:ext cx="29005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KM into open data &amp; open government principles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921071" y="3324145"/>
            <a:ext cx="3135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Digital literacy from early education</a:t>
            </a:r>
            <a:endParaRPr lang="en-US" sz="2800" dirty="0"/>
          </a:p>
        </p:txBody>
      </p:sp>
      <p:cxnSp>
        <p:nvCxnSpPr>
          <p:cNvPr id="7" name="Elbow Connector 6"/>
          <p:cNvCxnSpPr>
            <a:stCxn id="2" idx="0"/>
            <a:endCxn id="12" idx="1"/>
          </p:cNvCxnSpPr>
          <p:nvPr/>
        </p:nvCxnSpPr>
        <p:spPr>
          <a:xfrm rot="5400000" flipH="1" flipV="1">
            <a:off x="2178124" y="764444"/>
            <a:ext cx="1924376" cy="223556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3" idx="0"/>
          </p:cNvCxnSpPr>
          <p:nvPr/>
        </p:nvCxnSpPr>
        <p:spPr>
          <a:xfrm rot="5400000">
            <a:off x="6322917" y="861805"/>
            <a:ext cx="1164324" cy="24745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2" idx="2"/>
            <a:endCxn id="9" idx="0"/>
          </p:cNvCxnSpPr>
          <p:nvPr/>
        </p:nvCxnSpPr>
        <p:spPr>
          <a:xfrm rot="16200000" flipH="1">
            <a:off x="8412047" y="1247269"/>
            <a:ext cx="1807205" cy="23465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2" idx="2"/>
            <a:endCxn id="8" idx="1"/>
          </p:cNvCxnSpPr>
          <p:nvPr/>
        </p:nvCxnSpPr>
        <p:spPr>
          <a:xfrm rot="16200000" flipH="1">
            <a:off x="6374479" y="3284836"/>
            <a:ext cx="4267453" cy="73165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68374" y="4421730"/>
            <a:ext cx="3104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New ways of implementing After Actions Reviews</a:t>
            </a:r>
            <a:endParaRPr lang="en-US" sz="2800" dirty="0"/>
          </a:p>
        </p:txBody>
      </p:sp>
      <p:cxnSp>
        <p:nvCxnSpPr>
          <p:cNvPr id="38" name="Elbow Connector 37"/>
          <p:cNvCxnSpPr>
            <a:stCxn id="12" idx="2"/>
            <a:endCxn id="35" idx="3"/>
          </p:cNvCxnSpPr>
          <p:nvPr/>
        </p:nvCxnSpPr>
        <p:spPr>
          <a:xfrm rot="5400000">
            <a:off x="6058904" y="3030756"/>
            <a:ext cx="3597288" cy="56965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3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13</a:t>
            </a:fld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4789839" y="2581672"/>
            <a:ext cx="3089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9080" y="3763178"/>
            <a:ext cx="525596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Marcelo D’Agostino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Sr. Advisor, Information Systems and Digital Health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Department of Evidence and Intelligence for Action in Health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Office of the Assistant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Director</a:t>
            </a:r>
          </a:p>
          <a:p>
            <a:pPr algn="r"/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@</a:t>
            </a:r>
            <a:r>
              <a:rPr lang="en-US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marcelodagos</a:t>
            </a:r>
            <a:endParaRPr lang="en-U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8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21D6D0-BAC6-4F79-9CB3-78797C71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2</a:t>
            </a:fld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8A41E3-8448-4D49-8B7D-0B47B801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69623"/>
            <a:ext cx="2659607" cy="3379124"/>
          </a:xfrm>
        </p:spPr>
        <p:txBody>
          <a:bodyPr>
            <a:normAutofit/>
          </a:bodyPr>
          <a:lstStyle/>
          <a:p>
            <a:r>
              <a:rPr lang="en-US" sz="160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3819" y="2444040"/>
            <a:ext cx="41134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400" dirty="0">
                <a:solidFill>
                  <a:srgbClr val="7AE0E5"/>
                </a:solidFill>
              </a:rPr>
              <a:t>What are we talking about ?</a:t>
            </a:r>
          </a:p>
        </p:txBody>
      </p:sp>
      <p:sp>
        <p:nvSpPr>
          <p:cNvPr id="3" name="Rectangle 2"/>
          <p:cNvSpPr/>
          <p:nvPr/>
        </p:nvSpPr>
        <p:spPr>
          <a:xfrm>
            <a:off x="4469766" y="384338"/>
            <a:ext cx="7497927" cy="6093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Digital transformation </a:t>
            </a:r>
            <a:r>
              <a:rPr lang="en-US" sz="2800" dirty="0"/>
              <a:t>for </a:t>
            </a:r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</a:rPr>
              <a:t>health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means positioning the </a:t>
            </a:r>
            <a:r>
              <a:rPr lang="en-US" sz="2800" b="1" dirty="0"/>
              <a:t>public health </a:t>
            </a:r>
            <a:r>
              <a:rPr lang="en-US" sz="2800" dirty="0"/>
              <a:t>sector at the vanguard of the age of digital interdependence</a:t>
            </a:r>
          </a:p>
          <a:p>
            <a:endParaRPr lang="en-US" dirty="0"/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Digital transformation </a:t>
            </a:r>
            <a:r>
              <a:rPr lang="en-US" sz="2800" dirty="0"/>
              <a:t>for </a:t>
            </a:r>
            <a:r>
              <a:rPr lang="en-US" sz="2800" u="sng" dirty="0">
                <a:solidFill>
                  <a:srgbClr val="1482AC"/>
                </a:solidFill>
              </a:rPr>
              <a:t>PAHO</a:t>
            </a:r>
            <a:r>
              <a:rPr lang="en-US" sz="2800" dirty="0">
                <a:solidFill>
                  <a:srgbClr val="1482AC"/>
                </a:solidFill>
              </a:rPr>
              <a:t> </a:t>
            </a:r>
            <a:r>
              <a:rPr lang="en-US" sz="2800" dirty="0"/>
              <a:t>means positioning the Organization at the vanguard of the age of digital interdependence</a:t>
            </a:r>
          </a:p>
          <a:p>
            <a:endParaRPr lang="en-US" u="sng" dirty="0"/>
          </a:p>
          <a:p>
            <a:r>
              <a:rPr lang="en-US" sz="2800" b="1" dirty="0">
                <a:solidFill>
                  <a:srgbClr val="1482AC"/>
                </a:solidFill>
              </a:rPr>
              <a:t>Not simply digitizing </a:t>
            </a:r>
            <a:r>
              <a:rPr lang="en-US" sz="2800" dirty="0"/>
              <a:t>or utilizing more hardware and software in health care delivery or in PAHO’s activities. </a:t>
            </a:r>
          </a:p>
          <a:p>
            <a:endParaRPr lang="en-US" dirty="0"/>
          </a:p>
          <a:p>
            <a:r>
              <a:rPr lang="en-US" sz="2800" dirty="0"/>
              <a:t>It requires high-level commitments to improve and use </a:t>
            </a:r>
            <a:r>
              <a:rPr lang="en-US" sz="2800" b="1" dirty="0">
                <a:solidFill>
                  <a:srgbClr val="1482AC"/>
                </a:solidFill>
              </a:rPr>
              <a:t>data-driven solutions </a:t>
            </a:r>
            <a:r>
              <a:rPr lang="en-US" sz="2800" dirty="0"/>
              <a:t>under new guiding principles and with renewed competencies. </a:t>
            </a:r>
          </a:p>
        </p:txBody>
      </p:sp>
    </p:spTree>
    <p:extLst>
      <p:ext uri="{BB962C8B-B14F-4D97-AF65-F5344CB8AC3E}">
        <p14:creationId xmlns:p14="http://schemas.microsoft.com/office/powerpoint/2010/main" val="202253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21D6D0-BAC6-4F79-9CB3-78797C71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3</a:t>
            </a:fld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8A41E3-8448-4D49-8B7D-0B47B801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69623"/>
            <a:ext cx="2659607" cy="3379124"/>
          </a:xfrm>
        </p:spPr>
        <p:txBody>
          <a:bodyPr>
            <a:normAutofit/>
          </a:bodyPr>
          <a:lstStyle/>
          <a:p>
            <a:r>
              <a:rPr lang="en-US" sz="160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3819" y="2444040"/>
            <a:ext cx="41134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400" dirty="0">
                <a:solidFill>
                  <a:srgbClr val="7AE0E5"/>
                </a:solidFill>
              </a:rPr>
              <a:t>What are we talking about ?</a:t>
            </a:r>
          </a:p>
        </p:txBody>
      </p:sp>
      <p:sp>
        <p:nvSpPr>
          <p:cNvPr id="6" name="Ellipse 53"/>
          <p:cNvSpPr/>
          <p:nvPr/>
        </p:nvSpPr>
        <p:spPr bwMode="auto">
          <a:xfrm>
            <a:off x="6966341" y="5048825"/>
            <a:ext cx="5410200" cy="609600"/>
          </a:xfrm>
          <a:prstGeom prst="ellipse">
            <a:avLst/>
          </a:prstGeom>
          <a:gradFill flip="none" rotWithShape="1">
            <a:gsLst>
              <a:gs pos="24000">
                <a:schemeClr val="tx1"/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7" name="Ellipse 53"/>
          <p:cNvSpPr/>
          <p:nvPr/>
        </p:nvSpPr>
        <p:spPr bwMode="auto">
          <a:xfrm>
            <a:off x="3607579" y="5048825"/>
            <a:ext cx="5410200" cy="609600"/>
          </a:xfrm>
          <a:prstGeom prst="ellipse">
            <a:avLst/>
          </a:prstGeom>
          <a:gradFill flip="none" rotWithShape="1">
            <a:gsLst>
              <a:gs pos="24000">
                <a:schemeClr val="tx1"/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grpSp>
        <p:nvGrpSpPr>
          <p:cNvPr id="8" name="Group 15"/>
          <p:cNvGrpSpPr/>
          <p:nvPr/>
        </p:nvGrpSpPr>
        <p:grpSpPr>
          <a:xfrm>
            <a:off x="8122869" y="1566507"/>
            <a:ext cx="3665349" cy="3672108"/>
            <a:chOff x="1062926" y="2046767"/>
            <a:chExt cx="3665349" cy="3672108"/>
          </a:xfrm>
        </p:grpSpPr>
        <p:sp>
          <p:nvSpPr>
            <p:cNvPr id="9" name="Pie 8"/>
            <p:cNvSpPr/>
            <p:nvPr/>
          </p:nvSpPr>
          <p:spPr>
            <a:xfrm>
              <a:off x="1062926" y="2053526"/>
              <a:ext cx="3665349" cy="3665349"/>
            </a:xfrm>
            <a:prstGeom prst="pie">
              <a:avLst>
                <a:gd name="adj1" fmla="val 10766561"/>
                <a:gd name="adj2" fmla="val 1620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Pie 9"/>
            <p:cNvSpPr/>
            <p:nvPr/>
          </p:nvSpPr>
          <p:spPr>
            <a:xfrm flipV="1">
              <a:off x="1062926" y="2046767"/>
              <a:ext cx="3665349" cy="3665349"/>
            </a:xfrm>
            <a:prstGeom prst="pie">
              <a:avLst>
                <a:gd name="adj1" fmla="val 10832404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 flipH="1">
              <a:off x="1062926" y="2053526"/>
              <a:ext cx="3665349" cy="3665349"/>
            </a:xfrm>
            <a:prstGeom prst="pie">
              <a:avLst>
                <a:gd name="adj1" fmla="val 10799311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 flipH="1" flipV="1">
              <a:off x="1062926" y="2046767"/>
              <a:ext cx="3665349" cy="3665349"/>
            </a:xfrm>
            <a:prstGeom prst="pie">
              <a:avLst>
                <a:gd name="adj1" fmla="val 10832404"/>
                <a:gd name="adj2" fmla="val 162000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4375552" y="1566507"/>
            <a:ext cx="3665349" cy="3672108"/>
            <a:chOff x="1062926" y="2046767"/>
            <a:chExt cx="3665349" cy="3672108"/>
          </a:xfrm>
        </p:grpSpPr>
        <p:sp>
          <p:nvSpPr>
            <p:cNvPr id="14" name="Pie 13"/>
            <p:cNvSpPr/>
            <p:nvPr/>
          </p:nvSpPr>
          <p:spPr>
            <a:xfrm>
              <a:off x="1062926" y="2053526"/>
              <a:ext cx="3665349" cy="3665349"/>
            </a:xfrm>
            <a:prstGeom prst="pie">
              <a:avLst>
                <a:gd name="adj1" fmla="val 10766561"/>
                <a:gd name="adj2" fmla="val 1620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flipV="1">
              <a:off x="1062926" y="2046767"/>
              <a:ext cx="3665349" cy="3665349"/>
            </a:xfrm>
            <a:prstGeom prst="pie">
              <a:avLst>
                <a:gd name="adj1" fmla="val 10832404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flipH="1">
              <a:off x="1062926" y="2053526"/>
              <a:ext cx="3665349" cy="3665349"/>
            </a:xfrm>
            <a:prstGeom prst="pie">
              <a:avLst>
                <a:gd name="adj1" fmla="val 10799311"/>
                <a:gd name="adj2" fmla="val 1620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 flipH="1" flipV="1">
              <a:off x="1062926" y="2046767"/>
              <a:ext cx="3665349" cy="3665349"/>
            </a:xfrm>
            <a:prstGeom prst="pie">
              <a:avLst>
                <a:gd name="adj1" fmla="val 10832404"/>
                <a:gd name="adj2" fmla="val 1620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Block Arc 6"/>
          <p:cNvSpPr/>
          <p:nvPr/>
        </p:nvSpPr>
        <p:spPr>
          <a:xfrm>
            <a:off x="8806804" y="1329994"/>
            <a:ext cx="3164052" cy="1886490"/>
          </a:xfrm>
          <a:custGeom>
            <a:avLst/>
            <a:gdLst/>
            <a:ahLst/>
            <a:cxnLst/>
            <a:rect l="l" t="t" r="r" b="b"/>
            <a:pathLst>
              <a:path w="3164052" h="1886490">
                <a:moveTo>
                  <a:pt x="1153346" y="0"/>
                </a:moveTo>
                <a:cubicBezTo>
                  <a:pt x="2211211" y="0"/>
                  <a:pt x="3079081" y="813457"/>
                  <a:pt x="3164052" y="1849103"/>
                </a:cubicBezTo>
                <a:lnTo>
                  <a:pt x="2979001" y="1571527"/>
                </a:lnTo>
                <a:lnTo>
                  <a:pt x="2769026" y="1886490"/>
                </a:lnTo>
                <a:cubicBezTo>
                  <a:pt x="2702751" y="1052535"/>
                  <a:pt x="2004613" y="396914"/>
                  <a:pt x="1153346" y="396914"/>
                </a:cubicBezTo>
                <a:cubicBezTo>
                  <a:pt x="910877" y="396914"/>
                  <a:pt x="680831" y="450105"/>
                  <a:pt x="475076" y="547019"/>
                </a:cubicBezTo>
                <a:lnTo>
                  <a:pt x="538900" y="664819"/>
                </a:lnTo>
                <a:lnTo>
                  <a:pt x="301825" y="640760"/>
                </a:lnTo>
                <a:cubicBezTo>
                  <a:pt x="298960" y="641844"/>
                  <a:pt x="296420" y="643447"/>
                  <a:pt x="293885" y="645056"/>
                </a:cubicBezTo>
                <a:lnTo>
                  <a:pt x="293885" y="639955"/>
                </a:lnTo>
                <a:lnTo>
                  <a:pt x="0" y="610131"/>
                </a:lnTo>
                <a:lnTo>
                  <a:pt x="248503" y="128832"/>
                </a:lnTo>
                <a:lnTo>
                  <a:pt x="293885" y="212593"/>
                </a:lnTo>
                <a:lnTo>
                  <a:pt x="293885" y="194073"/>
                </a:lnTo>
                <a:cubicBezTo>
                  <a:pt x="553925" y="68845"/>
                  <a:pt x="845596" y="0"/>
                  <a:pt x="1153346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lock Arc 6"/>
          <p:cNvSpPr/>
          <p:nvPr/>
        </p:nvSpPr>
        <p:spPr>
          <a:xfrm>
            <a:off x="6864096" y="1596257"/>
            <a:ext cx="2227166" cy="3621741"/>
          </a:xfrm>
          <a:custGeom>
            <a:avLst/>
            <a:gdLst/>
            <a:ahLst/>
            <a:cxnLst/>
            <a:rect l="l" t="t" r="r" b="b"/>
            <a:pathLst>
              <a:path w="2227166" h="3621741">
                <a:moveTo>
                  <a:pt x="2115694" y="0"/>
                </a:moveTo>
                <a:lnTo>
                  <a:pt x="1933282" y="353295"/>
                </a:lnTo>
                <a:lnTo>
                  <a:pt x="2227166" y="383119"/>
                </a:lnTo>
                <a:lnTo>
                  <a:pt x="2227166" y="393276"/>
                </a:lnTo>
                <a:cubicBezTo>
                  <a:pt x="1761771" y="677094"/>
                  <a:pt x="1452062" y="1189839"/>
                  <a:pt x="1452062" y="1774919"/>
                </a:cubicBezTo>
                <a:lnTo>
                  <a:pt x="1455002" y="1774919"/>
                </a:lnTo>
                <a:cubicBezTo>
                  <a:pt x="1455002" y="2509583"/>
                  <a:pt x="1062673" y="3152612"/>
                  <a:pt x="474724" y="3503291"/>
                </a:cubicBezTo>
                <a:lnTo>
                  <a:pt x="538900" y="3621741"/>
                </a:lnTo>
                <a:lnTo>
                  <a:pt x="300300" y="3597528"/>
                </a:lnTo>
                <a:cubicBezTo>
                  <a:pt x="298770" y="3598449"/>
                  <a:pt x="297162" y="3599205"/>
                  <a:pt x="295553" y="3599958"/>
                </a:cubicBezTo>
                <a:lnTo>
                  <a:pt x="295553" y="3597046"/>
                </a:lnTo>
                <a:lnTo>
                  <a:pt x="0" y="3567053"/>
                </a:lnTo>
                <a:lnTo>
                  <a:pt x="248503" y="3085754"/>
                </a:lnTo>
                <a:lnTo>
                  <a:pt x="295553" y="3172594"/>
                </a:lnTo>
                <a:lnTo>
                  <a:pt x="295553" y="3148926"/>
                </a:lnTo>
                <a:cubicBezTo>
                  <a:pt x="753932" y="2863504"/>
                  <a:pt x="1058088" y="2354731"/>
                  <a:pt x="1058088" y="1774919"/>
                </a:cubicBezTo>
                <a:lnTo>
                  <a:pt x="1055148" y="1774919"/>
                </a:lnTo>
                <a:cubicBezTo>
                  <a:pt x="1055148" y="1007090"/>
                  <a:pt x="1483701" y="339354"/>
                  <a:pt x="2115694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lock Arc 6"/>
          <p:cNvSpPr/>
          <p:nvPr/>
        </p:nvSpPr>
        <p:spPr>
          <a:xfrm>
            <a:off x="4170294" y="2924260"/>
            <a:ext cx="2984642" cy="2463188"/>
          </a:xfrm>
          <a:custGeom>
            <a:avLst/>
            <a:gdLst/>
            <a:ahLst/>
            <a:cxnLst/>
            <a:rect l="l" t="t" r="r" b="b"/>
            <a:pathLst>
              <a:path w="2984642" h="2463188">
                <a:moveTo>
                  <a:pt x="2984642" y="1820759"/>
                </a:moveTo>
                <a:lnTo>
                  <a:pt x="2984642" y="1835890"/>
                </a:lnTo>
                <a:lnTo>
                  <a:pt x="2978294" y="1824173"/>
                </a:lnTo>
                <a:close/>
                <a:moveTo>
                  <a:pt x="304800" y="0"/>
                </a:moveTo>
                <a:lnTo>
                  <a:pt x="609600" y="447772"/>
                </a:lnTo>
                <a:lnTo>
                  <a:pt x="507314" y="447772"/>
                </a:lnTo>
                <a:cubicBezTo>
                  <a:pt x="509218" y="1342006"/>
                  <a:pt x="1234780" y="2066274"/>
                  <a:pt x="2129504" y="2066274"/>
                </a:cubicBezTo>
                <a:cubicBezTo>
                  <a:pt x="2401652" y="2066274"/>
                  <a:pt x="2658150" y="1999265"/>
                  <a:pt x="2880996" y="1876497"/>
                </a:cubicBezTo>
                <a:lnTo>
                  <a:pt x="2693804" y="2239050"/>
                </a:lnTo>
                <a:lnTo>
                  <a:pt x="2984642" y="2268565"/>
                </a:lnTo>
                <a:lnTo>
                  <a:pt x="2984642" y="2271197"/>
                </a:lnTo>
                <a:cubicBezTo>
                  <a:pt x="2725688" y="2395105"/>
                  <a:pt x="2435547" y="2463188"/>
                  <a:pt x="2129504" y="2463188"/>
                </a:cubicBezTo>
                <a:cubicBezTo>
                  <a:pt x="1015570" y="2463188"/>
                  <a:pt x="112304" y="1561216"/>
                  <a:pt x="110400" y="447772"/>
                </a:cubicBezTo>
                <a:lnTo>
                  <a:pt x="0" y="447772"/>
                </a:ln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lock Arc 6"/>
          <p:cNvSpPr/>
          <p:nvPr/>
        </p:nvSpPr>
        <p:spPr>
          <a:xfrm flipV="1">
            <a:off x="4268542" y="1289874"/>
            <a:ext cx="3155573" cy="1891536"/>
          </a:xfrm>
          <a:custGeom>
            <a:avLst/>
            <a:gdLst/>
            <a:ahLst/>
            <a:cxnLst/>
            <a:rect l="l" t="t" r="r" b="b"/>
            <a:pathLst>
              <a:path w="3155573" h="1891536">
                <a:moveTo>
                  <a:pt x="2011196" y="1891536"/>
                </a:moveTo>
                <a:cubicBezTo>
                  <a:pt x="2316955" y="1891536"/>
                  <a:pt x="2606842" y="1823579"/>
                  <a:pt x="2865594" y="1699850"/>
                </a:cubicBezTo>
                <a:lnTo>
                  <a:pt x="2901341" y="1767751"/>
                </a:lnTo>
                <a:lnTo>
                  <a:pt x="3155573" y="1289453"/>
                </a:lnTo>
                <a:lnTo>
                  <a:pt x="2866334" y="1256607"/>
                </a:lnTo>
                <a:lnTo>
                  <a:pt x="2866334" y="1249107"/>
                </a:lnTo>
                <a:lnTo>
                  <a:pt x="2854819" y="1255300"/>
                </a:lnTo>
                <a:lnTo>
                  <a:pt x="2617365" y="1228335"/>
                </a:lnTo>
                <a:lnTo>
                  <a:pt x="2680821" y="1348870"/>
                </a:lnTo>
                <a:cubicBezTo>
                  <a:pt x="2477185" y="1442929"/>
                  <a:pt x="2250227" y="1494622"/>
                  <a:pt x="2011196" y="1494622"/>
                </a:cubicBezTo>
                <a:cubicBezTo>
                  <a:pt x="1158216" y="1494622"/>
                  <a:pt x="458981" y="836359"/>
                  <a:pt x="395262" y="0"/>
                </a:cubicBezTo>
                <a:lnTo>
                  <a:pt x="186492" y="306697"/>
                </a:lnTo>
                <a:lnTo>
                  <a:pt x="0" y="32728"/>
                </a:lnTo>
                <a:cubicBezTo>
                  <a:pt x="80053" y="1073001"/>
                  <a:pt x="950034" y="1891536"/>
                  <a:pt x="2011196" y="1891536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6"/>
          <p:cNvSpPr/>
          <p:nvPr/>
        </p:nvSpPr>
        <p:spPr>
          <a:xfrm flipV="1">
            <a:off x="7150223" y="1540612"/>
            <a:ext cx="2212783" cy="3605459"/>
          </a:xfrm>
          <a:custGeom>
            <a:avLst/>
            <a:gdLst/>
            <a:ahLst/>
            <a:cxnLst/>
            <a:rect l="l" t="t" r="r" b="b"/>
            <a:pathLst>
              <a:path w="2212783" h="3605459">
                <a:moveTo>
                  <a:pt x="90882" y="3605459"/>
                </a:moveTo>
                <a:cubicBezTo>
                  <a:pt x="727401" y="3267959"/>
                  <a:pt x="1159449" y="2597915"/>
                  <a:pt x="1159449" y="1826960"/>
                </a:cubicBezTo>
                <a:lnTo>
                  <a:pt x="1156509" y="1826960"/>
                </a:lnTo>
                <a:cubicBezTo>
                  <a:pt x="1156509" y="1245236"/>
                  <a:pt x="1462675" y="735020"/>
                  <a:pt x="1923917" y="450705"/>
                </a:cubicBezTo>
                <a:lnTo>
                  <a:pt x="1970147" y="536141"/>
                </a:lnTo>
                <a:lnTo>
                  <a:pt x="2212783" y="66816"/>
                </a:lnTo>
                <a:lnTo>
                  <a:pt x="2146906" y="59496"/>
                </a:lnTo>
                <a:lnTo>
                  <a:pt x="1801366" y="12378"/>
                </a:lnTo>
                <a:lnTo>
                  <a:pt x="1680036" y="0"/>
                </a:lnTo>
                <a:lnTo>
                  <a:pt x="1734908" y="101408"/>
                </a:lnTo>
                <a:cubicBezTo>
                  <a:pt x="1149744" y="452848"/>
                  <a:pt x="759595" y="1094342"/>
                  <a:pt x="759595" y="1826960"/>
                </a:cubicBezTo>
                <a:lnTo>
                  <a:pt x="762535" y="1826960"/>
                </a:lnTo>
                <a:cubicBezTo>
                  <a:pt x="762535" y="2406772"/>
                  <a:pt x="458379" y="2915545"/>
                  <a:pt x="0" y="3200967"/>
                </a:cubicBezTo>
                <a:lnTo>
                  <a:pt x="0" y="3208839"/>
                </a:lnTo>
                <a:lnTo>
                  <a:pt x="284525" y="3241149"/>
                </a:ln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Isosceles Triangle 9"/>
          <p:cNvSpPr/>
          <p:nvPr/>
        </p:nvSpPr>
        <p:spPr>
          <a:xfrm>
            <a:off x="9088119" y="2877125"/>
            <a:ext cx="2989916" cy="2476500"/>
          </a:xfrm>
          <a:custGeom>
            <a:avLst/>
            <a:gdLst/>
            <a:ahLst/>
            <a:cxnLst/>
            <a:rect l="l" t="t" r="r" b="b"/>
            <a:pathLst>
              <a:path w="2989916" h="2476500">
                <a:moveTo>
                  <a:pt x="2685116" y="0"/>
                </a:moveTo>
                <a:lnTo>
                  <a:pt x="2989916" y="457200"/>
                </a:lnTo>
                <a:lnTo>
                  <a:pt x="2878761" y="457200"/>
                </a:lnTo>
                <a:cubicBezTo>
                  <a:pt x="2878761" y="1572429"/>
                  <a:pt x="1974690" y="2476500"/>
                  <a:pt x="859461" y="2476500"/>
                </a:cubicBezTo>
                <a:cubicBezTo>
                  <a:pt x="551711" y="2476500"/>
                  <a:pt x="260040" y="2407655"/>
                  <a:pt x="0" y="2282427"/>
                </a:cubicBezTo>
                <a:lnTo>
                  <a:pt x="0" y="2256593"/>
                </a:lnTo>
                <a:lnTo>
                  <a:pt x="287292" y="2227285"/>
                </a:lnTo>
                <a:lnTo>
                  <a:pt x="114744" y="1893529"/>
                </a:lnTo>
                <a:cubicBezTo>
                  <a:pt x="336024" y="2013931"/>
                  <a:pt x="590076" y="2079586"/>
                  <a:pt x="859461" y="2079586"/>
                </a:cubicBezTo>
                <a:cubicBezTo>
                  <a:pt x="1755480" y="2079586"/>
                  <a:pt x="2481847" y="1353219"/>
                  <a:pt x="2481847" y="457200"/>
                </a:cubicBezTo>
                <a:lnTo>
                  <a:pt x="2380316" y="457200"/>
                </a:lnTo>
                <a:close/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083426" y="0"/>
            <a:ext cx="8108574" cy="566938"/>
          </a:xfrm>
          <a:solidFill>
            <a:srgbClr val="2683C6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Strategic Visioning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7623" y="581082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Country offices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76152" y="581082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Technical Programs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14102" y="2186102"/>
            <a:ext cx="181146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Decision making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17779" y="2186102"/>
            <a:ext cx="1811461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Policy making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4102" y="2563585"/>
            <a:ext cx="1811461" cy="5847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Implementation Research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034244" y="2563585"/>
            <a:ext cx="1811461" cy="58477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Knowledge translation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4102" y="3204155"/>
            <a:ext cx="181146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Data gathering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017779" y="3204155"/>
            <a:ext cx="1811461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Data modelling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9502" y="3598264"/>
            <a:ext cx="181146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Digital solutions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17779" y="3598264"/>
            <a:ext cx="1811461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Digital principles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87173" y="3964729"/>
            <a:ext cx="181146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Prioritization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017779" y="3964729"/>
            <a:ext cx="1811461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Technical guidance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0565" y="1349458"/>
            <a:ext cx="1180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Lessons learned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326016" y="4945926"/>
            <a:ext cx="1429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Knowledge creation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63822" y="1426770"/>
            <a:ext cx="1605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Knowledge application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20923" y="4982913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Informed decisions</a:t>
            </a:r>
          </a:p>
        </p:txBody>
      </p:sp>
    </p:spTree>
    <p:extLst>
      <p:ext uri="{BB962C8B-B14F-4D97-AF65-F5344CB8AC3E}">
        <p14:creationId xmlns:p14="http://schemas.microsoft.com/office/powerpoint/2010/main" val="312519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4</a:t>
            </a:fld>
            <a:endParaRPr lang="pt-BR"/>
          </a:p>
        </p:txBody>
      </p:sp>
      <p:sp>
        <p:nvSpPr>
          <p:cNvPr id="2" name="Rectangle 1"/>
          <p:cNvSpPr/>
          <p:nvPr/>
        </p:nvSpPr>
        <p:spPr>
          <a:xfrm>
            <a:off x="1509831" y="1590406"/>
            <a:ext cx="411697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Achieving universal connectivity for the health sector by 2030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19359" y="2653900"/>
            <a:ext cx="4107451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Promoting digital health public goods (DPHG) to create a more equitable world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4776" y="3789516"/>
            <a:ext cx="411203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Ensuring digital health inclusion for all, considering the most vulnerable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8640" y="4887665"/>
            <a:ext cx="411817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Strengthening information systems and digital health (capacity-building)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1618" y="1598941"/>
            <a:ext cx="485706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Ensuring the protection of human rights within digital health </a:t>
            </a:r>
          </a:p>
        </p:txBody>
      </p:sp>
      <p:sp>
        <p:nvSpPr>
          <p:cNvPr id="9" name="Rectangle 8"/>
          <p:cNvSpPr/>
          <p:nvPr/>
        </p:nvSpPr>
        <p:spPr>
          <a:xfrm>
            <a:off x="6877737" y="2660372"/>
            <a:ext cx="487682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Supporting global cooperation on artificial intelligence and any emerging technology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76018" y="3781840"/>
            <a:ext cx="484679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Promoting trust and information security in the public health digital environment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80935" y="4873323"/>
            <a:ext cx="484187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Building a more effective public health architecture for digital cooperation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5503" y="605332"/>
            <a:ext cx="11023508" cy="646331"/>
          </a:xfrm>
          <a:prstGeom prst="rect">
            <a:avLst/>
          </a:prstGeom>
          <a:solidFill>
            <a:srgbClr val="77CEEF"/>
          </a:solidFill>
        </p:spPr>
        <p:txBody>
          <a:bodyPr wrap="square">
            <a:spAutoFit/>
          </a:bodyPr>
          <a:lstStyle/>
          <a:p>
            <a:pPr lvl="1" algn="just"/>
            <a:r>
              <a:rPr lang="is-IS" sz="3600" dirty="0"/>
              <a:t>Public Health in the age of Digital I</a:t>
            </a:r>
            <a:r>
              <a:rPr lang="en-US" sz="3600" dirty="0"/>
              <a:t>n</a:t>
            </a:r>
            <a:r>
              <a:rPr lang="is-IS" sz="3600" dirty="0"/>
              <a:t>terdependence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0674" y="1579392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0674" y="2663777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0674" y="3777469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0674" y="4857510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77007" y="1593503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77007" y="2677888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77007" y="3791580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77007" y="4871621"/>
            <a:ext cx="666750" cy="654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151" y="6417286"/>
            <a:ext cx="7668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Accelerating the adoption of new paradigms in PAHO and across the Americas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270B4D-1754-4427-B22E-E6BF9FB5A6E1}"/>
              </a:ext>
            </a:extLst>
          </p:cNvPr>
          <p:cNvSpPr txBox="1"/>
          <p:nvPr/>
        </p:nvSpPr>
        <p:spPr>
          <a:xfrm flipH="1">
            <a:off x="3306657" y="6000733"/>
            <a:ext cx="8787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Adapted from UN Roadmap for Digital Cooperation: https://www.un.org/en/content/digital-cooperation-roadmap</a:t>
            </a:r>
          </a:p>
        </p:txBody>
      </p:sp>
    </p:spTree>
    <p:extLst>
      <p:ext uri="{BB962C8B-B14F-4D97-AF65-F5344CB8AC3E}">
        <p14:creationId xmlns:p14="http://schemas.microsoft.com/office/powerpoint/2010/main" val="13052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64932"/>
            <a:ext cx="40812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5400" dirty="0">
                <a:solidFill>
                  <a:srgbClr val="7AE0E5"/>
                </a:solidFill>
              </a:rPr>
              <a:t>Why now?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5532" y="244946"/>
            <a:ext cx="71804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Millions of people around the world are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quarantined or in physical isolation</a:t>
            </a:r>
            <a:r>
              <a:rPr lang="en-US" sz="2400" dirty="0"/>
              <a:t>, with border closings and restrictions in travel, Information Technologies (IT) have become the main means of interaction and communication. </a:t>
            </a:r>
          </a:p>
          <a:p>
            <a:endParaRPr lang="en-US" sz="2400" dirty="0"/>
          </a:p>
          <a:p>
            <a:r>
              <a:rPr lang="en-US" sz="2400" dirty="0"/>
              <a:t>Suddenly, </a:t>
            </a:r>
            <a:r>
              <a:rPr lang="en-US" sz="2400" b="1" dirty="0">
                <a:solidFill>
                  <a:srgbClr val="1482AC"/>
                </a:solidFill>
              </a:rPr>
              <a:t>Digital Health </a:t>
            </a:r>
            <a:r>
              <a:rPr lang="en-US" sz="2400" dirty="0"/>
              <a:t>and related concepts have begun to appear in every conversation related to the Health Systems’ response to the pandemic. </a:t>
            </a:r>
          </a:p>
          <a:p>
            <a:endParaRPr lang="en-US" sz="2400" dirty="0"/>
          </a:p>
          <a:p>
            <a:r>
              <a:rPr lang="en-US" sz="2400" dirty="0"/>
              <a:t>And despite being longstanding concepts, the current situation has </a:t>
            </a:r>
            <a:r>
              <a:rPr lang="en-US" sz="2400" b="1" dirty="0">
                <a:solidFill>
                  <a:srgbClr val="1482AC"/>
                </a:solidFill>
              </a:rPr>
              <a:t>elevated them to the forefront </a:t>
            </a:r>
            <a:r>
              <a:rPr lang="en-US" sz="2400" dirty="0"/>
              <a:t>of all discussions and decision-making about the pandemic response </a:t>
            </a:r>
          </a:p>
          <a:p>
            <a:endParaRPr lang="en-US" sz="2400" dirty="0"/>
          </a:p>
          <a:p>
            <a:r>
              <a:rPr lang="en-US" sz="2400" dirty="0"/>
              <a:t>There is now the UN Secretary-General </a:t>
            </a:r>
            <a:r>
              <a:rPr lang="en-US" sz="2400" b="1" dirty="0">
                <a:solidFill>
                  <a:srgbClr val="1482AC"/>
                </a:solidFill>
              </a:rPr>
              <a:t>Roadmap for Digital Cooperation</a:t>
            </a:r>
            <a:endParaRPr lang="en-US" sz="2400" dirty="0">
              <a:solidFill>
                <a:srgbClr val="1482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21D6D0-BAC6-4F79-9CB3-78797C71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80B5-0A68-4C21-BAE9-B6077BC75AD6}" type="slidenum">
              <a:rPr lang="pt-BR" smtClean="0"/>
              <a:t>6</a:t>
            </a:fld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8A41E3-8448-4D49-8B7D-0B47B801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69623"/>
            <a:ext cx="2659607" cy="3379124"/>
          </a:xfrm>
        </p:spPr>
        <p:txBody>
          <a:bodyPr>
            <a:normAutofit/>
          </a:bodyPr>
          <a:lstStyle/>
          <a:p>
            <a:r>
              <a:rPr lang="en-US" sz="160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75012"/>
            <a:ext cx="40812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800" dirty="0">
                <a:solidFill>
                  <a:srgbClr val="7AE0E5"/>
                </a:solidFill>
              </a:rPr>
              <a:t>What should we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4304124" y="181727"/>
            <a:ext cx="767737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Move from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evolution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of technologies </a:t>
            </a:r>
            <a:r>
              <a:rPr lang="en-US" sz="2400" b="1" dirty="0">
                <a:solidFill>
                  <a:srgbClr val="1482AC"/>
                </a:solidFill>
              </a:rPr>
              <a:t>to the revolution </a:t>
            </a:r>
            <a:r>
              <a:rPr lang="en-US" sz="2400" dirty="0"/>
              <a:t>of </a:t>
            </a:r>
            <a:r>
              <a:rPr lang="en-US" sz="2400" dirty="0" smtClean="0"/>
              <a:t>“users” of technologies</a:t>
            </a:r>
            <a:endParaRPr lang="en-US" sz="2400" dirty="0"/>
          </a:p>
          <a:p>
            <a:endParaRPr lang="en-US" sz="1400" dirty="0"/>
          </a:p>
          <a:p>
            <a:r>
              <a:rPr lang="en-US" sz="2400" b="1" dirty="0">
                <a:solidFill>
                  <a:srgbClr val="1482AC"/>
                </a:solidFill>
              </a:rPr>
              <a:t>Join countries</a:t>
            </a:r>
            <a:r>
              <a:rPr lang="en-US" sz="2400" dirty="0"/>
              <a:t> in their ongoing processes of digital transformation of governments </a:t>
            </a:r>
          </a:p>
          <a:p>
            <a:endParaRPr lang="en-US" sz="1400" dirty="0"/>
          </a:p>
          <a:p>
            <a:r>
              <a:rPr lang="en-US" sz="2400" dirty="0"/>
              <a:t>Support the ministries of health to </a:t>
            </a:r>
            <a:r>
              <a:rPr lang="en-US" sz="2400" b="1" dirty="0">
                <a:solidFill>
                  <a:srgbClr val="1482AC"/>
                </a:solidFill>
              </a:rPr>
              <a:t>position themselves </a:t>
            </a:r>
            <a:r>
              <a:rPr lang="en-US" sz="2400" dirty="0"/>
              <a:t>in these movements that respond to national policies and priorities</a:t>
            </a:r>
          </a:p>
          <a:p>
            <a:endParaRPr lang="en-US" sz="1400" dirty="0"/>
          </a:p>
          <a:p>
            <a:r>
              <a:rPr lang="en-US" sz="2400" b="1" dirty="0">
                <a:solidFill>
                  <a:srgbClr val="1482AC"/>
                </a:solidFill>
              </a:rPr>
              <a:t>Accelerate our response </a:t>
            </a:r>
            <a:r>
              <a:rPr lang="en-US" sz="2400" dirty="0"/>
              <a:t>by </a:t>
            </a:r>
            <a:r>
              <a:rPr lang="en-US" sz="2400" u="sng" dirty="0"/>
              <a:t>adopting a new framework for technical cooperation</a:t>
            </a:r>
            <a:r>
              <a:rPr lang="en-US" sz="2400" dirty="0"/>
              <a:t>, including reengineering of processes, standards, skills and technological infrastructure</a:t>
            </a:r>
          </a:p>
          <a:p>
            <a:endParaRPr lang="en-US" sz="2400" dirty="0"/>
          </a:p>
          <a:p>
            <a:r>
              <a:rPr lang="en-US" sz="2400" dirty="0"/>
              <a:t>Position PAHO as 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leading agency </a:t>
            </a:r>
            <a:r>
              <a:rPr lang="en-US" sz="2400" dirty="0"/>
              <a:t>for implementing the UN Roadmap for Digital Cooperation </a:t>
            </a:r>
            <a:r>
              <a:rPr lang="en-US" sz="2400" b="1" dirty="0">
                <a:solidFill>
                  <a:srgbClr val="1482AC"/>
                </a:solidFill>
              </a:rPr>
              <a:t>customized for Health</a:t>
            </a:r>
          </a:p>
          <a:p>
            <a:endParaRPr lang="en-US" sz="2400" b="1" dirty="0">
              <a:solidFill>
                <a:srgbClr val="1482AC"/>
              </a:solidFill>
            </a:endParaRPr>
          </a:p>
          <a:p>
            <a:r>
              <a:rPr lang="en-US" sz="2400" dirty="0"/>
              <a:t>Conduct a </a:t>
            </a:r>
            <a:r>
              <a:rPr lang="en-US" sz="2400" b="1" dirty="0">
                <a:solidFill>
                  <a:srgbClr val="1482AC"/>
                </a:solidFill>
              </a:rPr>
              <a:t>future state vision </a:t>
            </a:r>
            <a:r>
              <a:rPr lang="en-US" sz="2400" dirty="0"/>
              <a:t>exercise at PAHO to collectively define the path</a:t>
            </a:r>
          </a:p>
        </p:txBody>
      </p:sp>
    </p:spTree>
    <p:extLst>
      <p:ext uri="{BB962C8B-B14F-4D97-AF65-F5344CB8AC3E}">
        <p14:creationId xmlns:p14="http://schemas.microsoft.com/office/powerpoint/2010/main" val="248784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8A41E3-8448-4D49-8B7D-0B47B801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69623"/>
            <a:ext cx="2659607" cy="3379124"/>
          </a:xfrm>
        </p:spPr>
        <p:txBody>
          <a:bodyPr>
            <a:normAutofit/>
          </a:bodyPr>
          <a:lstStyle/>
          <a:p>
            <a:r>
              <a:rPr lang="en-US" sz="16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-82824" y="2383627"/>
            <a:ext cx="40720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Who should participate (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PAHO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and how?</a:t>
            </a:r>
          </a:p>
        </p:txBody>
      </p:sp>
      <p:pic>
        <p:nvPicPr>
          <p:cNvPr id="10" name="Picture 9" descr="Screen Shot 2020-09-03 at 2.55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676" y="96640"/>
            <a:ext cx="4638919" cy="6702333"/>
          </a:xfrm>
          <a:prstGeom prst="rect">
            <a:avLst/>
          </a:prstGeom>
        </p:spPr>
      </p:pic>
      <p:cxnSp>
        <p:nvCxnSpPr>
          <p:cNvPr id="12" name="Elbow Connector 11"/>
          <p:cNvCxnSpPr>
            <a:stCxn id="9" idx="0"/>
          </p:cNvCxnSpPr>
          <p:nvPr/>
        </p:nvCxnSpPr>
        <p:spPr>
          <a:xfrm rot="5400000" flipH="1" flipV="1">
            <a:off x="2221204" y="836457"/>
            <a:ext cx="1279168" cy="18151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2"/>
          </p:cNvCxnSpPr>
          <p:nvPr/>
        </p:nvCxnSpPr>
        <p:spPr>
          <a:xfrm rot="16200000" flipH="1">
            <a:off x="2713689" y="4177685"/>
            <a:ext cx="266591" cy="17875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03376" y="607447"/>
            <a:ext cx="3188624" cy="553997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Managerial Level (EXM)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Corporate value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Digital principles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Global alignment</a:t>
            </a:r>
          </a:p>
          <a:p>
            <a:endParaRPr lang="en-US" dirty="0"/>
          </a:p>
          <a:p>
            <a:r>
              <a:rPr lang="en-US" b="1" dirty="0"/>
              <a:t>Tactical Level (All managers)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Digital competencies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Digital </a:t>
            </a:r>
            <a:r>
              <a:rPr lang="en-US" dirty="0" smtClean="0"/>
              <a:t>diplomacy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Knowledge Management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Prioritization</a:t>
            </a:r>
          </a:p>
          <a:p>
            <a:endParaRPr lang="en-US" dirty="0"/>
          </a:p>
          <a:p>
            <a:r>
              <a:rPr lang="en-US" b="1" dirty="0"/>
              <a:t>Operational level (All entities)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TC Incubator and accelerator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Corporate Data Driven platform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Corporate platforms for digital cooperation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Digital literacy Program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Digital policies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SOPs for Digital engagement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03376" y="165664"/>
            <a:ext cx="301953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2824" y="2383627"/>
            <a:ext cx="4072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Who should participate (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Partners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)?</a:t>
            </a:r>
          </a:p>
        </p:txBody>
      </p:sp>
      <p:cxnSp>
        <p:nvCxnSpPr>
          <p:cNvPr id="19" name="Elbow Connector 18"/>
          <p:cNvCxnSpPr/>
          <p:nvPr/>
        </p:nvCxnSpPr>
        <p:spPr>
          <a:xfrm rot="5400000" flipH="1" flipV="1">
            <a:off x="2221204" y="836457"/>
            <a:ext cx="1279168" cy="18151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16200000" flipH="1">
            <a:off x="2405913" y="3869907"/>
            <a:ext cx="882143" cy="17875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300" y="-1"/>
            <a:ext cx="8073699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95640" y="207085"/>
            <a:ext cx="135275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MoHs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90407" y="2291751"/>
            <a:ext cx="172544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Telecoms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187032" y="3782771"/>
            <a:ext cx="172544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Academia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28140" y="4970065"/>
            <a:ext cx="172544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IT sector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96551" y="6005495"/>
            <a:ext cx="1725447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NGOs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79675" y="1145875"/>
            <a:ext cx="2346606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UN agencies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26926" y="3147707"/>
            <a:ext cx="1352750" cy="523220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PAHO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6319" y="2540256"/>
            <a:ext cx="70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18730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2824" y="2383627"/>
            <a:ext cx="4072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to innovate and accelerate the process?</a:t>
            </a:r>
          </a:p>
        </p:txBody>
      </p:sp>
      <p:cxnSp>
        <p:nvCxnSpPr>
          <p:cNvPr id="19" name="Elbow Connector 18"/>
          <p:cNvCxnSpPr/>
          <p:nvPr/>
        </p:nvCxnSpPr>
        <p:spPr>
          <a:xfrm rot="5400000" flipH="1" flipV="1">
            <a:off x="2221204" y="836457"/>
            <a:ext cx="1279168" cy="18151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</p:cNvCxnSpPr>
          <p:nvPr/>
        </p:nvCxnSpPr>
        <p:spPr>
          <a:xfrm rot="16200000" flipH="1">
            <a:off x="2405916" y="3869904"/>
            <a:ext cx="882137" cy="17875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56724" y="626676"/>
            <a:ext cx="7429324" cy="400110"/>
          </a:xfrm>
          <a:prstGeom prst="rect">
            <a:avLst/>
          </a:prstGeom>
          <a:solidFill>
            <a:srgbClr val="2683C6"/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D3F5F6"/>
                </a:solidFill>
              </a:rPr>
              <a:t>Prioritize new technical cooperation needs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356724" y="1206303"/>
            <a:ext cx="7413247" cy="54091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b="1" dirty="0"/>
              <a:t>Digital Transformation</a:t>
            </a:r>
            <a:r>
              <a:rPr lang="en-US" sz="2000" dirty="0"/>
              <a:t> in Health</a:t>
            </a:r>
          </a:p>
          <a:p>
            <a:pPr marL="342900" lvl="0" indent="-342900">
              <a:buFont typeface="Arial"/>
              <a:buChar char="•"/>
            </a:pPr>
            <a:endParaRPr lang="en-US" sz="1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Incorporation of “</a:t>
            </a:r>
            <a:r>
              <a:rPr lang="en-US" sz="2000" b="1" dirty="0"/>
              <a:t>non traditional areas</a:t>
            </a:r>
            <a:r>
              <a:rPr lang="en-US" sz="2000" dirty="0"/>
              <a:t>” for public health such as: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/>
              <a:t>Artificial Intelligence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/>
              <a:t>Contact tracing / contact proximity APPs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 err="1"/>
              <a:t>Chatbots</a:t>
            </a:r>
            <a:endParaRPr lang="en-US" sz="1600" i="1" dirty="0"/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 err="1"/>
              <a:t>Blockchain</a:t>
            </a:r>
            <a:r>
              <a:rPr lang="en-US" sz="1600" i="1" dirty="0"/>
              <a:t> technology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/>
              <a:t>Robotics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1600" i="1" dirty="0"/>
              <a:t>Remote communications platforms</a:t>
            </a:r>
          </a:p>
          <a:p>
            <a:pPr marL="285750" lvl="0" indent="-285750">
              <a:buFont typeface="Arial"/>
              <a:buChar char="•"/>
            </a:pPr>
            <a:endParaRPr lang="en-US" sz="1000" dirty="0"/>
          </a:p>
          <a:p>
            <a:pPr marL="285750" lvl="0" indent="-285750">
              <a:buFont typeface="Arial"/>
              <a:buChar char="•"/>
            </a:pPr>
            <a:r>
              <a:rPr lang="en-US" sz="2000" b="1" dirty="0"/>
              <a:t>Innovation</a:t>
            </a:r>
            <a:r>
              <a:rPr lang="en-US" sz="2000" dirty="0"/>
              <a:t> of health systems</a:t>
            </a:r>
          </a:p>
          <a:p>
            <a:pPr lvl="0"/>
            <a:endParaRPr lang="en-US" sz="1050" dirty="0"/>
          </a:p>
          <a:p>
            <a:pPr marL="285750" lvl="0" indent="-285750">
              <a:buFont typeface="Arial"/>
              <a:buChar char="•"/>
            </a:pPr>
            <a:r>
              <a:rPr lang="en-US" sz="2000" b="1" dirty="0"/>
              <a:t>Critical data management </a:t>
            </a:r>
            <a:r>
              <a:rPr lang="en-US" sz="2000" dirty="0"/>
              <a:t>(Open Government Portals)</a:t>
            </a:r>
          </a:p>
          <a:p>
            <a:pPr marL="285750" lvl="0" indent="-285750">
              <a:buFont typeface="Arial"/>
              <a:buChar char="•"/>
            </a:pPr>
            <a:endParaRPr lang="en-US" sz="1000" dirty="0"/>
          </a:p>
          <a:p>
            <a:pPr marL="285750" lvl="0" indent="-285750">
              <a:buFont typeface="Arial"/>
              <a:buChar char="•"/>
            </a:pPr>
            <a:r>
              <a:rPr lang="en-US" sz="2000" dirty="0"/>
              <a:t>Modernization of </a:t>
            </a:r>
            <a:r>
              <a:rPr lang="en-US" sz="2000" b="1" dirty="0"/>
              <a:t>legal instruments </a:t>
            </a:r>
            <a:r>
              <a:rPr lang="en-US" sz="2000" dirty="0"/>
              <a:t>for accelerating the adoption of digital health solutions (example Telemedicine)</a:t>
            </a:r>
          </a:p>
          <a:p>
            <a:pPr marL="285750" lvl="0" indent="-285750">
              <a:buFont typeface="Arial"/>
              <a:buChar char="•"/>
            </a:pPr>
            <a:endParaRPr lang="en-US" sz="900" dirty="0"/>
          </a:p>
          <a:p>
            <a:pPr marL="285750" lvl="0" indent="-285750">
              <a:buFont typeface="Arial"/>
              <a:buChar char="•"/>
            </a:pPr>
            <a:r>
              <a:rPr lang="en-US" sz="2000" b="1" dirty="0"/>
              <a:t>Renewed skills </a:t>
            </a:r>
            <a:r>
              <a:rPr lang="en-US" sz="2000" dirty="0"/>
              <a:t>for human resources (PAHO Staff and Health Workers</a:t>
            </a:r>
            <a:r>
              <a:rPr lang="en-US" sz="2000" dirty="0" smtClean="0"/>
              <a:t>)</a:t>
            </a:r>
          </a:p>
          <a:p>
            <a:pPr marL="285750" lvl="0" indent="-285750">
              <a:buFont typeface="Arial"/>
              <a:buChar char="•"/>
            </a:pPr>
            <a:endParaRPr lang="en-US" sz="1200" dirty="0" smtClean="0"/>
          </a:p>
          <a:p>
            <a:pPr marL="285750" lvl="0" indent="-285750">
              <a:buFont typeface="Arial"/>
              <a:buChar char="•"/>
            </a:pPr>
            <a:r>
              <a:rPr lang="en-US" sz="2000" b="1" dirty="0" smtClean="0"/>
              <a:t>Knowledge Management </a:t>
            </a:r>
            <a:r>
              <a:rPr lang="en-US" sz="2000" dirty="0" smtClean="0"/>
              <a:t>strategies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178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IS4H Functional Assessm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S4H Functional Assessment" id="{5914C301-77E4-461A-AF4B-FEE2918D1DF6}" vid="{CBAA0818-AD4E-4BAF-A264-D26F49301F96}"/>
    </a:ext>
  </a:extLst>
</a:theme>
</file>

<file path=ppt/theme/theme3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26CF2FB-6B23-478A-9692-13C7E5CA5CE3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17773D31488145928701471EEA600A" ma:contentTypeVersion="1" ma:contentTypeDescription="Create a new document." ma:contentTypeScope="" ma:versionID="0b23ffcbdc49b4e5f93e0ee90724faf3">
  <xsd:schema xmlns:xsd="http://www.w3.org/2001/XMLSchema" xmlns:xs="http://www.w3.org/2001/XMLSchema" xmlns:p="http://schemas.microsoft.com/office/2006/metadata/properties" xmlns:ns2="4c513ceb-4afe-45db-b727-b6fa9504c2b1" targetNamespace="http://schemas.microsoft.com/office/2006/metadata/properties" ma:root="true" ma:fieldsID="2f9907f8b53145483f2e3cddd35445c0" ns2:_="">
    <xsd:import namespace="4c513ceb-4afe-45db-b727-b6fa9504c2b1"/>
    <xsd:element name="properties">
      <xsd:complexType>
        <xsd:sequence>
          <xsd:element name="documentManagement">
            <xsd:complexType>
              <xsd:all>
                <xsd:element ref="ns2:Document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513ceb-4afe-45db-b727-b6fa9504c2b1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Type" ma:description="DocumentType" ma:format="Dropdown" ma:internalName="DocumentType">
      <xsd:simpleType>
        <xsd:restriction base="dms:Choice">
          <xsd:enumeration value="Agenda"/>
          <xsd:enumeration value="Background"/>
          <xsd:enumeration value="Minu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4c513ceb-4afe-45db-b727-b6fa9504c2b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CA6ED1-231E-4680-95B7-9D5545BE8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513ceb-4afe-45db-b727-b6fa9504c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F074EC-631A-4D61-9200-C985B95F4619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4c513ceb-4afe-45db-b727-b6fa9504c2b1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32D113A-B2D8-4813-9128-B7398AA755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4094</TotalTime>
  <Words>900</Words>
  <Application>Microsoft Office PowerPoint</Application>
  <PresentationFormat>Custom</PresentationFormat>
  <Paragraphs>173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1_Retrospect</vt:lpstr>
      <vt:lpstr>IS4H Functional Assessment</vt:lpstr>
      <vt:lpstr>Retrospect</vt:lpstr>
      <vt:lpstr>Digital Transformation of Public Health Accelerating the adoption of new paradigms across the Americas </vt:lpstr>
      <vt:lpstr>PowerPoint Presentation</vt:lpstr>
      <vt:lpstr>Strategic Visioning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for Health  Data Management Policy Development &amp; IS4H Maturity Model Assessment Ministry of Health and Wellness, Government of St. Lucia</dc:title>
  <dc:creator>Daniel Doane</dc:creator>
  <cp:lastModifiedBy>%kbozicovich%</cp:lastModifiedBy>
  <cp:revision>84</cp:revision>
  <cp:lastPrinted>2020-09-03T21:04:05Z</cp:lastPrinted>
  <dcterms:created xsi:type="dcterms:W3CDTF">2019-08-05T11:07:52Z</dcterms:created>
  <dcterms:modified xsi:type="dcterms:W3CDTF">2020-12-04T18:58:53Z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0x0101002617773D31488145928701471EEA600A</vt:lpwstr>
  </property>
</Properties>
</file>